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1" r:id="rId3"/>
    <p:sldId id="277" r:id="rId4"/>
    <p:sldId id="274" r:id="rId5"/>
    <p:sldId id="275" r:id="rId6"/>
    <p:sldId id="276" r:id="rId7"/>
    <p:sldId id="261" r:id="rId8"/>
    <p:sldId id="282" r:id="rId9"/>
    <p:sldId id="262" r:id="rId10"/>
    <p:sldId id="263" r:id="rId11"/>
    <p:sldId id="264" r:id="rId12"/>
    <p:sldId id="284" r:id="rId13"/>
    <p:sldId id="265" r:id="rId14"/>
    <p:sldId id="266" r:id="rId15"/>
    <p:sldId id="267" r:id="rId16"/>
    <p:sldId id="268" r:id="rId17"/>
    <p:sldId id="283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0" autoAdjust="0"/>
    <p:restoredTop sz="94660"/>
  </p:normalViewPr>
  <p:slideViewPr>
    <p:cSldViewPr snapToGrid="0" showGuides="1">
      <p:cViewPr>
        <p:scale>
          <a:sx n="92" d="100"/>
          <a:sy n="92" d="100"/>
        </p:scale>
        <p:origin x="450" y="3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1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5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5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7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6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6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BDE04-4DF5-4453-9EDC-B17F133D1EE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7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emf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emf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79.wmf"/><Relationship Id="rId10" Type="http://schemas.openxmlformats.org/officeDocument/2006/relationships/image" Target="../media/image8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image" Target="../media/image570.png"/><Relationship Id="rId7" Type="http://schemas.openxmlformats.org/officeDocument/2006/relationships/image" Target="../media/image10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emf"/><Relationship Id="rId9" Type="http://schemas.openxmlformats.org/officeDocument/2006/relationships/image" Target="../media/image10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65.png"/><Relationship Id="rId7" Type="http://schemas.openxmlformats.org/officeDocument/2006/relationships/image" Target="../media/image106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6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7" Type="http://schemas.openxmlformats.org/officeDocument/2006/relationships/image" Target="../media/image11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71.png"/><Relationship Id="rId10" Type="http://schemas.openxmlformats.org/officeDocument/2006/relationships/image" Target="../media/image113.png"/><Relationship Id="rId4" Type="http://schemas.openxmlformats.org/officeDocument/2006/relationships/image" Target="../media/image700.png"/><Relationship Id="rId9" Type="http://schemas.openxmlformats.org/officeDocument/2006/relationships/image" Target="../media/image1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640.png"/><Relationship Id="rId10" Type="http://schemas.openxmlformats.org/officeDocument/2006/relationships/image" Target="../media/image121.png"/><Relationship Id="rId4" Type="http://schemas.openxmlformats.org/officeDocument/2006/relationships/image" Target="../media/image630.png"/><Relationship Id="rId9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microsoft.com/office/2007/relationships/hdphoto" Target="../media/hdphoto2.wdp"/><Relationship Id="rId7" Type="http://schemas.openxmlformats.org/officeDocument/2006/relationships/image" Target="../media/image125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4.png"/><Relationship Id="rId10" Type="http://schemas.openxmlformats.org/officeDocument/2006/relationships/image" Target="../media/image128.png"/><Relationship Id="rId4" Type="http://schemas.openxmlformats.org/officeDocument/2006/relationships/image" Target="../media/image123.png"/><Relationship Id="rId9" Type="http://schemas.openxmlformats.org/officeDocument/2006/relationships/image" Target="../media/image1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80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6.png"/><Relationship Id="rId5" Type="http://schemas.openxmlformats.org/officeDocument/2006/relationships/image" Target="../media/image82.png"/><Relationship Id="rId10" Type="http://schemas.openxmlformats.org/officeDocument/2006/relationships/image" Target="../media/image5.png"/><Relationship Id="rId4" Type="http://schemas.openxmlformats.org/officeDocument/2006/relationships/image" Target="../media/image81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png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1570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55.png"/><Relationship Id="rId10" Type="http://schemas.openxmlformats.org/officeDocument/2006/relationships/image" Target="../media/image54.png"/><Relationship Id="rId4" Type="http://schemas.microsoft.com/office/2007/relationships/hdphoto" Target="../media/hdphoto1.wdp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2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9.png"/><Relationship Id="rId10" Type="http://schemas.openxmlformats.org/officeDocument/2006/relationships/image" Target="../media/image380.png"/><Relationship Id="rId9" Type="http://schemas.openxmlformats.org/officeDocument/2006/relationships/image" Target="../media/image3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10.png"/><Relationship Id="rId7" Type="http://schemas.openxmlformats.org/officeDocument/2006/relationships/image" Target="../media/image65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420.png"/><Relationship Id="rId9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2139190" y="6039276"/>
            <a:ext cx="968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 smtClean="0">
                <a:solidFill>
                  <a:srgbClr val="000099"/>
                </a:solidFill>
                <a:ea typeface="Cambria Math" panose="02040503050406030204" pitchFamily="18" charset="0"/>
              </a:rPr>
              <a:t>Lecture 18:  The Josephson effect --- beyond </a:t>
            </a:r>
            <a:r>
              <a:rPr lang="en-US" sz="2000" b="1" dirty="0">
                <a:solidFill>
                  <a:srgbClr val="000099"/>
                </a:solidFill>
                <a:ea typeface="Cambria Math" panose="02040503050406030204" pitchFamily="18" charset="0"/>
              </a:rPr>
              <a:t>tunnel junctions --- SNS, </a:t>
            </a:r>
            <a:r>
              <a:rPr lang="en-US" sz="2000" b="1" dirty="0" err="1">
                <a:solidFill>
                  <a:srgbClr val="000099"/>
                </a:solidFill>
                <a:ea typeface="Cambria Math" panose="02040503050406030204" pitchFamily="18" charset="0"/>
              </a:rPr>
              <a:t>microbridges</a:t>
            </a:r>
            <a:r>
              <a:rPr lang="en-US" sz="2000" b="1" dirty="0">
                <a:solidFill>
                  <a:srgbClr val="000099"/>
                </a:solidFill>
                <a:ea typeface="Cambria Math" panose="02040503050406030204" pitchFamily="18" charset="0"/>
              </a:rPr>
              <a:t>, SFS, 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1666978" y="261031"/>
            <a:ext cx="10281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Lecture 17:  The Josephson effect --- fluctuations and quantum tunneling</a:t>
            </a:r>
            <a:endParaRPr lang="en-US" sz="2000" b="1" dirty="0">
              <a:solidFill>
                <a:srgbClr val="C00000"/>
              </a:solidFill>
              <a:ea typeface="Cambria Math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739" y="6064135"/>
            <a:ext cx="1105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Next 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7750" y="243838"/>
            <a:ext cx="730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Today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9493" y="270411"/>
            <a:ext cx="1012873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2996" y="6089819"/>
            <a:ext cx="1577451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FE85D-3962-4468-AC4C-76417401F8F1}"/>
              </a:ext>
            </a:extLst>
          </p:cNvPr>
          <p:cNvSpPr txBox="1"/>
          <p:nvPr/>
        </p:nvSpPr>
        <p:spPr>
          <a:xfrm>
            <a:off x="1045204" y="1151036"/>
            <a:ext cx="1010159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dirty="0">
                <a:ea typeface="Cambria Math" panose="02040503050406030204" pitchFamily="18" charset="0"/>
              </a:rPr>
              <a:t>D</a:t>
            </a:r>
            <a:r>
              <a:rPr lang="en-US" dirty="0" smtClean="0">
                <a:ea typeface="Cambria Math" panose="02040503050406030204" pitchFamily="18" charset="0"/>
              </a:rPr>
              <a:t>iscussion of the Josephson effect in five parts: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Theory and phenomena</a:t>
            </a:r>
            <a:endParaRPr lang="en-US" dirty="0">
              <a:ea typeface="Cambria Math" panose="02040503050406030204" pitchFamily="18" charset="0"/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ea typeface="Cambria Math" panose="02040503050406030204" pitchFamily="18" charset="0"/>
              </a:rPr>
              <a:t>RSJ model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Magnetic field effects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Fluctuations and quantum tunneling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ea typeface="Cambria Math" panose="02040503050406030204" pitchFamily="18" charset="0"/>
              </a:rPr>
              <a:t>B</a:t>
            </a:r>
            <a:r>
              <a:rPr lang="en-US" dirty="0" smtClean="0">
                <a:ea typeface="Cambria Math" panose="02040503050406030204" pitchFamily="18" charset="0"/>
              </a:rPr>
              <a:t>eyond tunnel junctions (SNS, </a:t>
            </a:r>
            <a:r>
              <a:rPr lang="en-US" dirty="0" err="1" smtClean="0">
                <a:ea typeface="Cambria Math" panose="02040503050406030204" pitchFamily="18" charset="0"/>
              </a:rPr>
              <a:t>microbridges</a:t>
            </a:r>
            <a:r>
              <a:rPr lang="en-US" dirty="0" smtClean="0">
                <a:ea typeface="Cambria Math" panose="02040503050406030204" pitchFamily="18" charset="0"/>
              </a:rPr>
              <a:t>, SFS, ….)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en-US" dirty="0">
              <a:ea typeface="Cambria Math" panose="02040503050406030204" pitchFamily="18" charset="0"/>
            </a:endParaRPr>
          </a:p>
          <a:p>
            <a:pPr>
              <a:spcAft>
                <a:spcPts val="1800"/>
              </a:spcAft>
            </a:pPr>
            <a:endParaRPr lang="en-US" dirty="0">
              <a:ea typeface="Cambria Math" panose="02040503050406030204" pitchFamily="18" charset="0"/>
            </a:endParaRPr>
          </a:p>
          <a:p>
            <a:pPr>
              <a:spcAft>
                <a:spcPts val="1800"/>
              </a:spcAft>
            </a:pPr>
            <a:endParaRPr lang="en-US" dirty="0" smtClean="0">
              <a:ea typeface="Cambria Math" panose="020405030504060302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ea typeface="Cambria Math" panose="02040503050406030204" pitchFamily="18" charset="0"/>
              </a:rPr>
              <a:t>	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65379" y="3265259"/>
            <a:ext cx="389206" cy="173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EEA406-06EF-4BB8-BE83-457B7C0960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1" t="3609" r="3662" b="5111"/>
          <a:stretch/>
        </p:blipFill>
        <p:spPr>
          <a:xfrm>
            <a:off x="6661003" y="753341"/>
            <a:ext cx="3079862" cy="2319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6B736E-66D3-40F2-A4FB-62B547253631}"/>
              </a:ext>
            </a:extLst>
          </p:cNvPr>
          <p:cNvSpPr txBox="1"/>
          <p:nvPr/>
        </p:nvSpPr>
        <p:spPr>
          <a:xfrm>
            <a:off x="832362" y="224422"/>
            <a:ext cx="2388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“Thermal activation”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67FA6-C454-4728-955F-D12872450843}"/>
              </a:ext>
            </a:extLst>
          </p:cNvPr>
          <p:cNvSpPr txBox="1"/>
          <p:nvPr/>
        </p:nvSpPr>
        <p:spPr>
          <a:xfrm>
            <a:off x="1018082" y="874459"/>
            <a:ext cx="152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Barrier height: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6F90F9-6F55-4B40-BD67-D1F6701A3EE4}"/>
                  </a:ext>
                </a:extLst>
              </p:cNvPr>
              <p:cNvSpPr txBox="1"/>
              <p:nvPr/>
            </p:nvSpPr>
            <p:spPr>
              <a:xfrm>
                <a:off x="1179968" y="1312539"/>
                <a:ext cx="5117914" cy="1020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/>
                                    </m:mr>
                                    <m:mr>
                                      <m:e>
                                        <m:r>
                                          <a:rPr lang="en-US" i="0" dirty="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n-US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𝐼</m:t>
                                                    </m:r>
                                                  </m:num>
                                                  <m:den>
                                                    <m:sSub>
                                                      <m:sSubPr>
                                                        <m:ctrlPr>
                                                          <a:rPr lang="en-US" i="1" dirty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i="1" dirty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𝐼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 dirty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𝑐</m:t>
                                                        </m:r>
                                                      </m:sub>
                                                    </m:sSub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</m:m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dirty="0">
                                  <a:latin typeface="Cambria Math" panose="02040503050406030204" pitchFamily="18" charset="0"/>
                                </a:rPr>
                                <m:t>acos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6F90F9-6F55-4B40-BD67-D1F6701A3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968" y="1312539"/>
                <a:ext cx="5117914" cy="10207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AD74C29-1FE0-48A1-9B4E-F8D92DA7C8B9}"/>
              </a:ext>
            </a:extLst>
          </p:cNvPr>
          <p:cNvSpPr txBox="1"/>
          <p:nvPr/>
        </p:nvSpPr>
        <p:spPr>
          <a:xfrm>
            <a:off x="1018398" y="3658445"/>
            <a:ext cx="388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Plasma (small oscillation) frequency: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60B6F4-C675-4AAC-87A7-CF01126DA031}"/>
                  </a:ext>
                </a:extLst>
              </p:cNvPr>
              <p:cNvSpPr txBox="1"/>
              <p:nvPr/>
            </p:nvSpPr>
            <p:spPr>
              <a:xfrm>
                <a:off x="1433176" y="4265858"/>
                <a:ext cx="4749424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2ⅇ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60B6F4-C675-4AAC-87A7-CF01126DA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176" y="4265858"/>
                <a:ext cx="4749424" cy="995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F9E74B6-C3CE-4092-9FA2-E2C83633ED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600" y="3522704"/>
            <a:ext cx="3517081" cy="24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1A72CA-4CB5-4390-9532-BB066C1733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1"/>
          <a:stretch/>
        </p:blipFill>
        <p:spPr>
          <a:xfrm>
            <a:off x="6096000" y="368520"/>
            <a:ext cx="3599961" cy="27746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895B6C-C7D0-4CE2-AF61-9367E1AFE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82966"/>
            <a:ext cx="3841613" cy="29767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A9C572-6D01-47B1-9B0E-0C5791C502E6}"/>
                  </a:ext>
                </a:extLst>
              </p:cNvPr>
              <p:cNvSpPr txBox="1"/>
              <p:nvPr/>
            </p:nvSpPr>
            <p:spPr>
              <a:xfrm>
                <a:off x="1953314" y="4476525"/>
                <a:ext cx="19243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A9C572-6D01-47B1-9B0E-0C5791C50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314" y="4476525"/>
                <a:ext cx="192433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149404" y="1289793"/>
                <a:ext cx="10282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404" y="1289793"/>
                <a:ext cx="102829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004463" y="1139323"/>
                <a:ext cx="754887" cy="582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463" y="1139323"/>
                <a:ext cx="754887" cy="582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499454" y="4064505"/>
            <a:ext cx="2519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UNSHUNTED JUNCTIONS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75704" y="2121580"/>
            <a:ext cx="167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Key parameter: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616650" y="1952693"/>
                <a:ext cx="2032608" cy="661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650" y="1952693"/>
                <a:ext cx="2032608" cy="6612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583109" y="1236786"/>
                <a:ext cx="1240468" cy="419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f>
                            <m:fPr>
                              <m:type m:val="li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109" y="1236786"/>
                <a:ext cx="1240468" cy="419346"/>
              </a:xfrm>
              <a:prstGeom prst="rect">
                <a:avLst/>
              </a:prstGeom>
              <a:blipFill>
                <a:blip r:embed="rId8"/>
                <a:stretch>
                  <a:fillRect t="-85507" r="-9852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91096" y="587031"/>
            <a:ext cx="4051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Probability per time of thermal activation</a:t>
            </a:r>
            <a:endParaRPr lang="en-US" i="1" dirty="0"/>
          </a:p>
        </p:txBody>
      </p:sp>
      <p:sp>
        <p:nvSpPr>
          <p:cNvPr id="14" name="Rectangle 13"/>
          <p:cNvSpPr/>
          <p:nvPr/>
        </p:nvSpPr>
        <p:spPr>
          <a:xfrm>
            <a:off x="518555" y="1838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Escape rate: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F846B9-DACD-4674-A249-65D38B6417A2}"/>
              </a:ext>
            </a:extLst>
          </p:cNvPr>
          <p:cNvSpPr txBox="1"/>
          <p:nvPr/>
        </p:nvSpPr>
        <p:spPr>
          <a:xfrm>
            <a:off x="4177933" y="859457"/>
            <a:ext cx="5445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u="sng" dirty="0"/>
              <a:t>Static</a:t>
            </a:r>
            <a:r>
              <a:rPr lang="en-US" dirty="0"/>
              <a:t>	Consider quantum tunneling from well</a:t>
            </a:r>
          </a:p>
          <a:p>
            <a:r>
              <a:rPr lang="en-US" dirty="0"/>
              <a:t>					MQT - </a:t>
            </a:r>
            <a:r>
              <a:rPr lang="en-US" dirty="0" smtClean="0"/>
              <a:t>Leggett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13378B-C61D-4134-8A52-C2CE8EE29250}"/>
              </a:ext>
            </a:extLst>
          </p:cNvPr>
          <p:cNvSpPr txBox="1"/>
          <p:nvPr/>
        </p:nvSpPr>
        <p:spPr>
          <a:xfrm>
            <a:off x="4016492" y="365612"/>
            <a:ext cx="525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of QM in </a:t>
            </a:r>
            <a:r>
              <a:rPr lang="en-US" dirty="0"/>
              <a:t>a </a:t>
            </a:r>
            <a:r>
              <a:rPr lang="en-US" dirty="0" smtClean="0"/>
              <a:t>microscopic system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3AB3CA-15F2-49AC-8349-67C146B5DC1B}"/>
              </a:ext>
            </a:extLst>
          </p:cNvPr>
          <p:cNvGrpSpPr/>
          <p:nvPr/>
        </p:nvGrpSpPr>
        <p:grpSpPr>
          <a:xfrm>
            <a:off x="491237" y="539979"/>
            <a:ext cx="2991639" cy="2029137"/>
            <a:chOff x="1199228" y="1992273"/>
            <a:chExt cx="2032358" cy="11273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FE7A6A-1D59-42B3-9008-6CBDE1A2F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228" y="1992273"/>
              <a:ext cx="2015193" cy="1127340"/>
            </a:xfrm>
            <a:prstGeom prst="rect">
              <a:avLst/>
            </a:prstGeom>
          </p:spPr>
        </p:pic>
        <p:sp>
          <p:nvSpPr>
            <p:cNvPr id="7" name="Arc 6">
              <a:extLst>
                <a:ext uri="{FF2B5EF4-FFF2-40B4-BE49-F238E27FC236}">
                  <a16:creationId xmlns:a16="http://schemas.microsoft.com/office/drawing/2014/main" id="{5541C8C8-5879-4EA2-81FE-5A6BB0808975}"/>
                </a:ext>
              </a:extLst>
            </p:cNvPr>
            <p:cNvSpPr/>
            <p:nvPr/>
          </p:nvSpPr>
          <p:spPr>
            <a:xfrm rot="3095694" flipH="1">
              <a:off x="1982124" y="1992517"/>
              <a:ext cx="627797" cy="1545971"/>
            </a:xfrm>
            <a:prstGeom prst="arc">
              <a:avLst/>
            </a:prstGeom>
            <a:ln w="38100">
              <a:solidFill>
                <a:srgbClr val="000099"/>
              </a:solidFill>
              <a:head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6F3141B-3AA2-4138-9DF2-0E99EFE643CB}"/>
                </a:ext>
              </a:extLst>
            </p:cNvPr>
            <p:cNvCxnSpPr/>
            <p:nvPr/>
          </p:nvCxnSpPr>
          <p:spPr>
            <a:xfrm>
              <a:off x="1975992" y="2605938"/>
              <a:ext cx="1255594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378315" y="2681591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78315" y="2681591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A0F73019-2DEB-4785-8E93-9CAB294B0A8F}"/>
              </a:ext>
            </a:extLst>
          </p:cNvPr>
          <p:cNvGrpSpPr/>
          <p:nvPr/>
        </p:nvGrpSpPr>
        <p:grpSpPr>
          <a:xfrm>
            <a:off x="7160271" y="2084281"/>
            <a:ext cx="3117295" cy="2208241"/>
            <a:chOff x="1978926" y="7137779"/>
            <a:chExt cx="2415653" cy="133748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D19B5E7-80DD-4030-9B6A-6D6E17545865}"/>
                </a:ext>
              </a:extLst>
            </p:cNvPr>
            <p:cNvCxnSpPr/>
            <p:nvPr/>
          </p:nvCxnSpPr>
          <p:spPr>
            <a:xfrm>
              <a:off x="1978926" y="8461612"/>
              <a:ext cx="24156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0A916AC-1E86-4147-874A-9BCCEC02F5B6}"/>
                </a:ext>
              </a:extLst>
            </p:cNvPr>
            <p:cNvCxnSpPr/>
            <p:nvPr/>
          </p:nvCxnSpPr>
          <p:spPr>
            <a:xfrm flipV="1">
              <a:off x="1978926" y="7137779"/>
              <a:ext cx="0" cy="13374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7160271" y="2105489"/>
            <a:ext cx="2518685" cy="1081585"/>
            <a:chOff x="7160271" y="2105489"/>
            <a:chExt cx="2518685" cy="108158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512F94-0112-4857-AB17-9DCBFBAE8C4B}"/>
                </a:ext>
              </a:extLst>
            </p:cNvPr>
            <p:cNvCxnSpPr/>
            <p:nvPr/>
          </p:nvCxnSpPr>
          <p:spPr>
            <a:xfrm>
              <a:off x="7160271" y="3178097"/>
              <a:ext cx="991805" cy="897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6A989E38-44F8-4DF4-884F-0594F231E34B}"/>
                </a:ext>
              </a:extLst>
            </p:cNvPr>
            <p:cNvSpPr/>
            <p:nvPr/>
          </p:nvSpPr>
          <p:spPr>
            <a:xfrm rot="5400000">
              <a:off x="7814081" y="2292368"/>
              <a:ext cx="675991" cy="1113422"/>
            </a:xfrm>
            <a:prstGeom prst="arc">
              <a:avLst>
                <a:gd name="adj1" fmla="val 17181210"/>
                <a:gd name="adj2" fmla="val 0"/>
              </a:avLst>
            </a:prstGeom>
            <a:ln w="3810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E9400F5-F3C5-48A1-98E9-A87152EC4837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8612807" y="2105489"/>
              <a:ext cx="1066149" cy="93331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15B305-9C12-4EAA-86E1-70498F5B9A2C}"/>
              </a:ext>
            </a:extLst>
          </p:cNvPr>
          <p:cNvCxnSpPr>
            <a:cxnSpLocks/>
          </p:cNvCxnSpPr>
          <p:nvPr/>
        </p:nvCxnSpPr>
        <p:spPr>
          <a:xfrm flipV="1">
            <a:off x="7198344" y="1984393"/>
            <a:ext cx="2627490" cy="225930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35283C-C321-4F2C-B69A-086504DB73D3}"/>
                  </a:ext>
                </a:extLst>
              </p:cNvPr>
              <p:cNvSpPr txBox="1"/>
              <p:nvPr/>
            </p:nvSpPr>
            <p:spPr>
              <a:xfrm>
                <a:off x="6355242" y="3178097"/>
                <a:ext cx="321132" cy="60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35283C-C321-4F2C-B69A-086504DB7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242" y="3178097"/>
                <a:ext cx="321132" cy="6097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11C6346-605F-4558-8086-4D6685ABA0B1}"/>
              </a:ext>
            </a:extLst>
          </p:cNvPr>
          <p:cNvSpPr txBox="1"/>
          <p:nvPr/>
        </p:nvSpPr>
        <p:spPr>
          <a:xfrm>
            <a:off x="8304179" y="3977326"/>
            <a:ext cx="234433" cy="60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475AFE-AB15-478E-B194-7D59C166DE3D}"/>
                  </a:ext>
                </a:extLst>
              </p:cNvPr>
              <p:cNvSpPr txBox="1"/>
              <p:nvPr/>
            </p:nvSpPr>
            <p:spPr>
              <a:xfrm>
                <a:off x="8198620" y="4384312"/>
                <a:ext cx="610150" cy="60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475AFE-AB15-478E-B194-7D59C166D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620" y="4384312"/>
                <a:ext cx="610150" cy="6097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24B82D-A27E-4D97-8CF1-D74882EB51F7}"/>
                  </a:ext>
                </a:extLst>
              </p:cNvPr>
              <p:cNvSpPr txBox="1"/>
              <p:nvPr/>
            </p:nvSpPr>
            <p:spPr>
              <a:xfrm>
                <a:off x="9678956" y="3977326"/>
                <a:ext cx="401415" cy="60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24B82D-A27E-4D97-8CF1-D74882EB5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956" y="3977326"/>
                <a:ext cx="401415" cy="6097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62F3340D-A004-49E4-8C99-B39763906315}"/>
              </a:ext>
            </a:extLst>
          </p:cNvPr>
          <p:cNvSpPr txBox="1"/>
          <p:nvPr/>
        </p:nvSpPr>
        <p:spPr>
          <a:xfrm>
            <a:off x="9179914" y="2998750"/>
            <a:ext cx="261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Rate flattens out at low 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3BCF97-1813-4E19-BC68-E30718D94D66}"/>
              </a:ext>
            </a:extLst>
          </p:cNvPr>
          <p:cNvSpPr txBox="1"/>
          <p:nvPr/>
        </p:nvSpPr>
        <p:spPr>
          <a:xfrm>
            <a:off x="841860" y="5269246"/>
            <a:ext cx="907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Damping suppresses tunneling rate </a:t>
            </a:r>
            <a:r>
              <a:rPr lang="en-US" dirty="0" smtClean="0"/>
              <a:t>--- </a:t>
            </a:r>
            <a:r>
              <a:rPr lang="en-US" dirty="0"/>
              <a:t>“watched pot” </a:t>
            </a:r>
            <a:r>
              <a:rPr lang="en-US" dirty="0" smtClean="0"/>
              <a:t>effect from measurements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98493" y="161987"/>
            <a:ext cx="1746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Quantum Effects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1069201" y="2723460"/>
                <a:ext cx="2413674" cy="709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201" y="2723460"/>
                <a:ext cx="2413674" cy="7092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1018478" y="3701725"/>
                <a:ext cx="1734770" cy="6365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8" y="3701725"/>
                <a:ext cx="1734770" cy="6365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3965140" y="2893442"/>
                <a:ext cx="1880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𝑅𝐶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140" y="2893442"/>
                <a:ext cx="1880708" cy="369332"/>
              </a:xfrm>
              <a:prstGeom prst="rect">
                <a:avLst/>
              </a:prstGeom>
              <a:blipFill>
                <a:blip r:embed="rId11"/>
                <a:stretch>
                  <a:fillRect l="-258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823927" y="4692999"/>
                <a:ext cx="7756645" cy="39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Absence of damping (Q large), MQT dominates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ℏ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=7.2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27" y="4692999"/>
                <a:ext cx="7756645" cy="390748"/>
              </a:xfrm>
              <a:prstGeom prst="rect">
                <a:avLst/>
              </a:prstGeom>
              <a:blipFill>
                <a:blip r:embed="rId12"/>
                <a:stretch>
                  <a:fillRect l="-628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101893" y="2408737"/>
            <a:ext cx="2216428" cy="1088363"/>
            <a:chOff x="7462528" y="2105489"/>
            <a:chExt cx="2216428" cy="108836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F512F94-0112-4857-AB17-9DCBFBAE8C4B}"/>
                </a:ext>
              </a:extLst>
            </p:cNvPr>
            <p:cNvCxnSpPr/>
            <p:nvPr/>
          </p:nvCxnSpPr>
          <p:spPr>
            <a:xfrm flipV="1">
              <a:off x="7462528" y="3187074"/>
              <a:ext cx="689548" cy="677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6A989E38-44F8-4DF4-884F-0594F231E34B}"/>
                </a:ext>
              </a:extLst>
            </p:cNvPr>
            <p:cNvSpPr/>
            <p:nvPr/>
          </p:nvSpPr>
          <p:spPr>
            <a:xfrm rot="5400000">
              <a:off x="7814081" y="2292368"/>
              <a:ext cx="675991" cy="1113422"/>
            </a:xfrm>
            <a:prstGeom prst="arc">
              <a:avLst>
                <a:gd name="adj1" fmla="val 17181210"/>
                <a:gd name="adj2" fmla="val 0"/>
              </a:avLst>
            </a:prstGeom>
            <a:ln w="3810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E9400F5-F3C5-48A1-98E9-A87152EC4837}"/>
                </a:ext>
              </a:extLst>
            </p:cNvPr>
            <p:cNvCxnSpPr>
              <a:cxnSpLocks/>
              <a:stCxn id="50" idx="0"/>
            </p:cNvCxnSpPr>
            <p:nvPr/>
          </p:nvCxnSpPr>
          <p:spPr>
            <a:xfrm flipV="1">
              <a:off x="8612807" y="2105489"/>
              <a:ext cx="1066149" cy="93331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869568" y="2711765"/>
            <a:ext cx="2083590" cy="1088363"/>
            <a:chOff x="7595366" y="2105489"/>
            <a:chExt cx="2083590" cy="1088363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F512F94-0112-4857-AB17-9DCBFBAE8C4B}"/>
                </a:ext>
              </a:extLst>
            </p:cNvPr>
            <p:cNvCxnSpPr/>
            <p:nvPr/>
          </p:nvCxnSpPr>
          <p:spPr>
            <a:xfrm flipV="1">
              <a:off x="7883448" y="3187074"/>
              <a:ext cx="268628" cy="677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6A989E38-44F8-4DF4-884F-0594F231E34B}"/>
                </a:ext>
              </a:extLst>
            </p:cNvPr>
            <p:cNvSpPr/>
            <p:nvPr/>
          </p:nvSpPr>
          <p:spPr>
            <a:xfrm rot="5400000">
              <a:off x="7814081" y="2292368"/>
              <a:ext cx="675991" cy="1113422"/>
            </a:xfrm>
            <a:prstGeom prst="arc">
              <a:avLst>
                <a:gd name="adj1" fmla="val 17181210"/>
                <a:gd name="adj2" fmla="val 0"/>
              </a:avLst>
            </a:prstGeom>
            <a:ln w="3810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E9400F5-F3C5-48A1-98E9-A87152EC4837}"/>
                </a:ext>
              </a:extLst>
            </p:cNvPr>
            <p:cNvCxnSpPr>
              <a:cxnSpLocks/>
              <a:stCxn id="54" idx="0"/>
            </p:cNvCxnSpPr>
            <p:nvPr/>
          </p:nvCxnSpPr>
          <p:spPr>
            <a:xfrm flipV="1">
              <a:off x="8612807" y="2105489"/>
              <a:ext cx="1066149" cy="93331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DA3BCF97-1813-4E19-BC68-E30718D94D66}"/>
              </a:ext>
            </a:extLst>
          </p:cNvPr>
          <p:cNvSpPr txBox="1"/>
          <p:nvPr/>
        </p:nvSpPr>
        <p:spPr>
          <a:xfrm>
            <a:off x="806753" y="5898337"/>
            <a:ext cx="907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MQT seems natural in the RCSJ model but until observed there was no consensus on whether this was valid --- the “phase particle” represents the coherent state of many electrons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/>
              <p:cNvSpPr/>
              <p:nvPr/>
            </p:nvSpPr>
            <p:spPr>
              <a:xfrm>
                <a:off x="2600566" y="3671402"/>
                <a:ext cx="2041777" cy="620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−7.2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0.87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566" y="3671402"/>
                <a:ext cx="2041777" cy="62093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/>
          <p:nvPr/>
        </p:nvSpPr>
        <p:spPr>
          <a:xfrm>
            <a:off x="1249781" y="1648425"/>
            <a:ext cx="194556" cy="179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9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78E876-EAEE-416B-B04E-0AEA2A92E4E1}"/>
              </a:ext>
            </a:extLst>
          </p:cNvPr>
          <p:cNvSpPr txBox="1"/>
          <p:nvPr/>
        </p:nvSpPr>
        <p:spPr>
          <a:xfrm>
            <a:off x="796016" y="594949"/>
            <a:ext cx="3248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SHUNTED </a:t>
            </a:r>
            <a:r>
              <a:rPr lang="en-US" dirty="0"/>
              <a:t>JUNCTIONS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7E3D8E-F9D0-4B93-A81A-3DA4DF6D1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882" y="1795278"/>
            <a:ext cx="5496895" cy="46663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633794" y="574888"/>
                <a:ext cx="1834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794" y="574888"/>
                <a:ext cx="1834669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37523" y="3353439"/>
            <a:ext cx="16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Noise-rounding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372928" y="1353674"/>
                <a:ext cx="3803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928" y="1353674"/>
                <a:ext cx="38036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448907" y="5787737"/>
                <a:ext cx="30973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907" y="5787737"/>
                <a:ext cx="309739" cy="461665"/>
              </a:xfrm>
              <a:prstGeom prst="rect">
                <a:avLst/>
              </a:prstGeom>
              <a:blipFill>
                <a:blip r:embed="rId5"/>
                <a:stretch>
                  <a:fillRect l="-5882" r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223866" y="3482145"/>
            <a:ext cx="334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Premature escape from the well into the next well,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009058-EAED-404E-96CB-72703FFE022A}"/>
              </a:ext>
            </a:extLst>
          </p:cNvPr>
          <p:cNvSpPr txBox="1"/>
          <p:nvPr/>
        </p:nvSpPr>
        <p:spPr>
          <a:xfrm>
            <a:off x="701153" y="246531"/>
            <a:ext cx="637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Effects of Thermal Fluctuations on Voltage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1B312D-AB30-4EFC-B2FF-9C93F198D2FC}"/>
                  </a:ext>
                </a:extLst>
              </p:cNvPr>
              <p:cNvSpPr txBox="1"/>
              <p:nvPr/>
            </p:nvSpPr>
            <p:spPr>
              <a:xfrm>
                <a:off x="1009934" y="900781"/>
                <a:ext cx="2142698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DYNAMIC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1B312D-AB30-4EFC-B2FF-9C93F198D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34" y="900781"/>
                <a:ext cx="2142698" cy="369332"/>
              </a:xfrm>
              <a:prstGeom prst="rect">
                <a:avLst/>
              </a:prstGeom>
              <a:blipFill>
                <a:blip r:embed="rId2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7194D6-10A3-4F63-899E-BDECDEB2B656}"/>
                  </a:ext>
                </a:extLst>
              </p:cNvPr>
              <p:cNvSpPr txBox="1"/>
              <p:nvPr/>
            </p:nvSpPr>
            <p:spPr>
              <a:xfrm>
                <a:off x="3962969" y="900781"/>
                <a:ext cx="27994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Free-running state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7194D6-10A3-4F63-899E-BDECDEB2B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969" y="900781"/>
                <a:ext cx="2799497" cy="369332"/>
              </a:xfrm>
              <a:prstGeom prst="rect">
                <a:avLst/>
              </a:prstGeom>
              <a:blipFill>
                <a:blip r:embed="rId3"/>
                <a:stretch>
                  <a:fillRect l="-174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7BD385A-C793-4329-9C81-D89766CA4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587" y="1727391"/>
            <a:ext cx="3627632" cy="19086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F189F9-D222-44E9-B563-CC3AEF50E911}"/>
                  </a:ext>
                </a:extLst>
              </p:cNvPr>
              <p:cNvSpPr txBox="1"/>
              <p:nvPr/>
            </p:nvSpPr>
            <p:spPr>
              <a:xfrm>
                <a:off x="5010816" y="1373956"/>
                <a:ext cx="6504865" cy="1496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Johnson noise in resistor modulates the instantaneous slope of the 	washboard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creates voltage noise</a:t>
                </a:r>
              </a:p>
              <a:p>
                <a:endParaRPr lang="en-US" dirty="0"/>
              </a:p>
              <a:p>
                <a:r>
                  <a:rPr lang="en-US" dirty="0"/>
                  <a:t>Complication --- junction acts like a classical mixer</a:t>
                </a:r>
              </a:p>
              <a:p>
                <a:r>
                  <a:rPr lang="en-US" dirty="0"/>
                  <a:t>	(local oscillator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non-linear IV)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F189F9-D222-44E9-B563-CC3AEF50E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816" y="1373956"/>
                <a:ext cx="6504865" cy="1496756"/>
              </a:xfrm>
              <a:prstGeom prst="rect">
                <a:avLst/>
              </a:prstGeom>
              <a:blipFill>
                <a:blip r:embed="rId5"/>
                <a:stretch>
                  <a:fillRect l="-843" t="-2033" b="-4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D0E58C-9B28-4177-BBF5-99E46588DF52}"/>
                  </a:ext>
                </a:extLst>
              </p:cNvPr>
              <p:cNvSpPr txBox="1"/>
              <p:nvPr/>
            </p:nvSpPr>
            <p:spPr>
              <a:xfrm>
                <a:off x="530376" y="3714984"/>
                <a:ext cx="4339988" cy="76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ⅆ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US" i="0" dirty="0">
                                      <a:latin typeface="Cambria Math" panose="02040503050406030204" pitchFamily="18" charset="0"/>
                                    </a:rPr>
                                    <m:t>ⅆ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D0E58C-9B28-4177-BBF5-99E46588D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76" y="3714984"/>
                <a:ext cx="4339988" cy="769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4DE469-53CA-4076-A6D1-E2D9FD9539C4}"/>
                  </a:ext>
                </a:extLst>
              </p:cNvPr>
              <p:cNvSpPr txBox="1"/>
              <p:nvPr/>
            </p:nvSpPr>
            <p:spPr>
              <a:xfrm>
                <a:off x="5774167" y="3733880"/>
                <a:ext cx="6093726" cy="6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Both"/>
                </a:pPr>
                <a:r>
                  <a:rPr lang="en-US" dirty="0"/>
                  <a:t>Straight-through noise at the measurement frequency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Both"/>
                </a:pPr>
                <a:r>
                  <a:rPr lang="en-US" dirty="0"/>
                  <a:t>Mixed-down noise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dirty="0"/>
                  <a:t> (and harmonics 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4DE469-53CA-4076-A6D1-E2D9FD953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167" y="3733880"/>
                <a:ext cx="6093726" cy="665760"/>
              </a:xfrm>
              <a:prstGeom prst="rect">
                <a:avLst/>
              </a:prstGeom>
              <a:blipFill>
                <a:blip r:embed="rId7"/>
                <a:stretch>
                  <a:fillRect l="-800" t="-5505" b="-1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2BF7809-313A-4FA3-9875-98FAF241C1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0364" y="4569084"/>
            <a:ext cx="3063864" cy="2134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AAC206-AD20-42BE-9D26-53EF1CB2B0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6240" y="4467763"/>
            <a:ext cx="2861052" cy="223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8E3264-2B95-4008-9E93-B7A7922CAD70}"/>
              </a:ext>
            </a:extLst>
          </p:cNvPr>
          <p:cNvGrpSpPr/>
          <p:nvPr/>
        </p:nvGrpSpPr>
        <p:grpSpPr>
          <a:xfrm>
            <a:off x="328059" y="1150198"/>
            <a:ext cx="1751349" cy="777240"/>
            <a:chOff x="4849050" y="8948155"/>
            <a:chExt cx="1751349" cy="77724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235CA11-F4E1-44C6-B01A-33ED7E23E784}"/>
                </a:ext>
              </a:extLst>
            </p:cNvPr>
            <p:cNvSpPr/>
            <p:nvPr/>
          </p:nvSpPr>
          <p:spPr>
            <a:xfrm>
              <a:off x="5489130" y="8993875"/>
              <a:ext cx="365760" cy="64008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D7830B7-2AFF-4BD4-8008-3C181746A140}"/>
                </a:ext>
              </a:extLst>
            </p:cNvPr>
            <p:cNvSpPr/>
            <p:nvPr/>
          </p:nvSpPr>
          <p:spPr>
            <a:xfrm>
              <a:off x="4940490" y="8993875"/>
              <a:ext cx="548640" cy="6400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B079CF-8816-497F-AF24-DA3C3B5CC6F8}"/>
                </a:ext>
              </a:extLst>
            </p:cNvPr>
            <p:cNvSpPr/>
            <p:nvPr/>
          </p:nvSpPr>
          <p:spPr>
            <a:xfrm>
              <a:off x="5839877" y="8993875"/>
              <a:ext cx="548640" cy="6400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A0E084-9B15-4243-B2FF-FE6DCCAFC8C3}"/>
                </a:ext>
              </a:extLst>
            </p:cNvPr>
            <p:cNvSpPr/>
            <p:nvPr/>
          </p:nvSpPr>
          <p:spPr>
            <a:xfrm>
              <a:off x="4849050" y="8948155"/>
              <a:ext cx="365760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FF4254-0693-4191-B066-DFE962FF133B}"/>
                </a:ext>
              </a:extLst>
            </p:cNvPr>
            <p:cNvSpPr/>
            <p:nvPr/>
          </p:nvSpPr>
          <p:spPr>
            <a:xfrm>
              <a:off x="6114197" y="8993875"/>
              <a:ext cx="486202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45CF23-62E0-4085-871E-0C8CBBFD8533}"/>
                  </a:ext>
                </a:extLst>
              </p:cNvPr>
              <p:cNvSpPr txBox="1"/>
              <p:nvPr/>
            </p:nvSpPr>
            <p:spPr>
              <a:xfrm>
                <a:off x="843635" y="820403"/>
                <a:ext cx="10151173" cy="2370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		</a:t>
                </a:r>
              </a:p>
              <a:p>
                <a:r>
                  <a:rPr lang="en-US" dirty="0"/>
                  <a:t>			Important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	no shot noise from </a:t>
                </a:r>
                <a:r>
                  <a:rPr lang="en-US" dirty="0" smtClean="0"/>
                  <a:t>Cooper </a:t>
                </a:r>
                <a:r>
                  <a:rPr lang="en-US" dirty="0"/>
                  <a:t>pins – condensate is </a:t>
                </a:r>
                <a:r>
                  <a:rPr lang="en-US" dirty="0" smtClean="0"/>
                  <a:t>highly </a:t>
                </a:r>
                <a:r>
                  <a:rPr lang="en-US" dirty="0"/>
                  <a:t>– ordered state</a:t>
                </a:r>
              </a:p>
              <a:p>
                <a:r>
                  <a:rPr lang="en-US" dirty="0"/>
                  <a:t>		Can only vary order parameter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	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45CF23-62E0-4085-871E-0C8CBBFD8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35" y="820403"/>
                <a:ext cx="10151173" cy="23708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23BE34-DE08-4C36-9CB0-D2581764F03B}"/>
                  </a:ext>
                </a:extLst>
              </p:cNvPr>
              <p:cNvSpPr txBox="1"/>
              <p:nvPr/>
            </p:nvSpPr>
            <p:spPr>
              <a:xfrm>
                <a:off x="1547314" y="8353995"/>
                <a:ext cx="9962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23BE34-DE08-4C36-9CB0-D2581764F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14" y="8353995"/>
                <a:ext cx="99628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05C668-94AC-4BD9-9A37-AEA16ACDA42B}"/>
                  </a:ext>
                </a:extLst>
              </p:cNvPr>
              <p:cNvSpPr txBox="1"/>
              <p:nvPr/>
            </p:nvSpPr>
            <p:spPr>
              <a:xfrm>
                <a:off x="2794378" y="8353995"/>
                <a:ext cx="10918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05C668-94AC-4BD9-9A37-AEA16ACDA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378" y="8353995"/>
                <a:ext cx="109182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6241138" y="400207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819" y="326645"/>
            <a:ext cx="8886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2.  Shot </a:t>
            </a:r>
            <a:r>
              <a:rPr lang="en-US" dirty="0"/>
              <a:t>noise – random arrival time of </a:t>
            </a:r>
            <a:r>
              <a:rPr lang="en-US" dirty="0" err="1"/>
              <a:t>qp’s</a:t>
            </a:r>
            <a:r>
              <a:rPr lang="en-US" dirty="0"/>
              <a:t> </a:t>
            </a:r>
            <a:r>
              <a:rPr lang="en-US" dirty="0" smtClean="0"/>
              <a:t>in tunneling </a:t>
            </a:r>
            <a:r>
              <a:rPr lang="en-US" dirty="0"/>
              <a:t>structure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510939" y="3243438"/>
                <a:ext cx="8988135" cy="811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=ⅇ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den>
                              </m:f>
                            </m:e>
                          </m:d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coth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𝑒𝑉</m:t>
                                  </m:r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h𝑣</m:t>
                                  </m:r>
                                </m:num>
                                <m:den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d>
                        <m:dPr>
                          <m:begChr m:val=""/>
                          <m:endChr m:val="}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h𝑣</m:t>
                                  </m:r>
                                </m:num>
                                <m:den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den>
                              </m:f>
                            </m:e>
                          </m:d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coth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𝑒𝑉</m:t>
                                  </m:r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39" y="3243438"/>
                <a:ext cx="8988135" cy="811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547314" y="2566325"/>
            <a:ext cx="869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quasiparticles exhibit shot noise (derive from tunneling Hamiltonian) 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cxnSp>
        <p:nvCxnSpPr>
          <p:cNvPr id="22" name="Straight Arrow Connector 21"/>
          <p:cNvCxnSpPr>
            <a:stCxn id="6" idx="3"/>
          </p:cNvCxnSpPr>
          <p:nvPr/>
        </p:nvCxnSpPr>
        <p:spPr>
          <a:xfrm>
            <a:off x="693819" y="1515958"/>
            <a:ext cx="8993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444288" y="4316202"/>
                <a:ext cx="37920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dc current at voltage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𝐺𝑉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288" y="4316202"/>
                <a:ext cx="3792000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835746" y="4934136"/>
            <a:ext cx="11356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Fluctuations at V came from changes in current at </a:t>
            </a:r>
            <a:r>
              <a:rPr lang="en-US" dirty="0" smtClean="0"/>
              <a:t>                 (absorb/emit </a:t>
            </a:r>
            <a:r>
              <a:rPr lang="en-US" dirty="0"/>
              <a:t>photon); </a:t>
            </a:r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2005394" y="5734365"/>
                <a:ext cx="3913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394" y="5734365"/>
                <a:ext cx="391382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5633565" y="4827334"/>
                <a:ext cx="924869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h𝑣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565" y="4827334"/>
                <a:ext cx="924869" cy="6182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2776994" y="6166247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 </a:t>
            </a:r>
            <a:r>
              <a:rPr lang="en-US" dirty="0" smtClean="0">
                <a:sym typeface="Wingdings 3" panose="05040102010807070707" pitchFamily="18" charset="2"/>
              </a:rPr>
              <a:t> L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997594" y="6182405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 </a:t>
            </a:r>
            <a:r>
              <a:rPr lang="en-US" dirty="0" smtClean="0">
                <a:sym typeface="Wingdings 3" panose="05040102010807070707" pitchFamily="18" charset="2"/>
              </a:rPr>
              <a:t> 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7098811-CE80-48DF-BFAE-9823F82DE062}"/>
              </a:ext>
            </a:extLst>
          </p:cNvPr>
          <p:cNvGrpSpPr/>
          <p:nvPr/>
        </p:nvGrpSpPr>
        <p:grpSpPr>
          <a:xfrm>
            <a:off x="777741" y="558381"/>
            <a:ext cx="3869142" cy="2126693"/>
            <a:chOff x="791569" y="1815152"/>
            <a:chExt cx="3869142" cy="2126693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90DC547-9B90-447E-A8AD-261223467245}"/>
                </a:ext>
              </a:extLst>
            </p:cNvPr>
            <p:cNvCxnSpPr/>
            <p:nvPr/>
          </p:nvCxnSpPr>
          <p:spPr>
            <a:xfrm flipV="1">
              <a:off x="1569493" y="1815152"/>
              <a:ext cx="0" cy="16650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E74232C-B281-4350-BBF5-2AACB177A3C7}"/>
                </a:ext>
              </a:extLst>
            </p:cNvPr>
            <p:cNvCxnSpPr/>
            <p:nvPr/>
          </p:nvCxnSpPr>
          <p:spPr>
            <a:xfrm>
              <a:off x="1569493" y="3480179"/>
              <a:ext cx="27022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67D7BB9-C61F-470A-9F18-AA308D73532F}"/>
                </a:ext>
              </a:extLst>
            </p:cNvPr>
            <p:cNvCxnSpPr/>
            <p:nvPr/>
          </p:nvCxnSpPr>
          <p:spPr>
            <a:xfrm>
              <a:off x="1569493" y="2961564"/>
              <a:ext cx="955343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2F9D25B-3967-448E-AE03-CEBB834B0BC8}"/>
                </a:ext>
              </a:extLst>
            </p:cNvPr>
            <p:cNvCxnSpPr>
              <a:cxnSpLocks/>
            </p:cNvCxnSpPr>
            <p:nvPr/>
          </p:nvCxnSpPr>
          <p:spPr>
            <a:xfrm>
              <a:off x="1569492" y="2104390"/>
              <a:ext cx="1204423" cy="141732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A0DF31F-468A-4AF0-A05E-A22A000ED158}"/>
                </a:ext>
              </a:extLst>
            </p:cNvPr>
            <p:cNvGrpSpPr/>
            <p:nvPr/>
          </p:nvGrpSpPr>
          <p:grpSpPr>
            <a:xfrm>
              <a:off x="1569493" y="2094730"/>
              <a:ext cx="2151201" cy="866833"/>
              <a:chOff x="1828799" y="2176344"/>
              <a:chExt cx="1900450" cy="771304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83B582D-BB4D-4986-9120-64C71C594197}"/>
                  </a:ext>
                </a:extLst>
              </p:cNvPr>
              <p:cNvSpPr/>
              <p:nvPr/>
            </p:nvSpPr>
            <p:spPr>
              <a:xfrm>
                <a:off x="1828799" y="2176344"/>
                <a:ext cx="955343" cy="771304"/>
              </a:xfrm>
              <a:custGeom>
                <a:avLst/>
                <a:gdLst>
                  <a:gd name="connsiteX0" fmla="*/ 0 w 1037230"/>
                  <a:gd name="connsiteY0" fmla="*/ 0 h 699715"/>
                  <a:gd name="connsiteX1" fmla="*/ 641445 w 1037230"/>
                  <a:gd name="connsiteY1" fmla="*/ 614150 h 699715"/>
                  <a:gd name="connsiteX2" fmla="*/ 1037230 w 1037230"/>
                  <a:gd name="connsiteY2" fmla="*/ 696036 h 69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7230" h="699715">
                    <a:moveTo>
                      <a:pt x="0" y="0"/>
                    </a:moveTo>
                    <a:cubicBezTo>
                      <a:pt x="234286" y="249072"/>
                      <a:pt x="468573" y="498144"/>
                      <a:pt x="641445" y="614150"/>
                    </a:cubicBezTo>
                    <a:cubicBezTo>
                      <a:pt x="814317" y="730156"/>
                      <a:pt x="928048" y="693762"/>
                      <a:pt x="1037230" y="696036"/>
                    </a:cubicBezTo>
                  </a:path>
                </a:pathLst>
              </a:cu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5680DB4-3A68-4405-B694-8D7B3FCE14A1}"/>
                  </a:ext>
                </a:extLst>
              </p:cNvPr>
              <p:cNvCxnSpPr/>
              <p:nvPr/>
            </p:nvCxnSpPr>
            <p:spPr>
              <a:xfrm>
                <a:off x="2784142" y="2947648"/>
                <a:ext cx="94510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9DEF5A-46EA-44A6-9A7A-3D9A4FB9BA6C}"/>
                </a:ext>
              </a:extLst>
            </p:cNvPr>
            <p:cNvSpPr txBox="1"/>
            <p:nvPr/>
          </p:nvSpPr>
          <p:spPr>
            <a:xfrm>
              <a:off x="2251880" y="3295514"/>
              <a:ext cx="272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B2C0F27-3D3B-4D81-B98C-9D415415DFB0}"/>
                    </a:ext>
                  </a:extLst>
                </p:cNvPr>
                <p:cNvSpPr txBox="1"/>
                <p:nvPr/>
              </p:nvSpPr>
              <p:spPr>
                <a:xfrm>
                  <a:off x="791569" y="2462999"/>
                  <a:ext cx="5186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B2C0F27-3D3B-4D81-B98C-9D415415DF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569" y="2462999"/>
                  <a:ext cx="518615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19797BE-1B66-4EA6-9D21-941CDB60DDE8}"/>
                    </a:ext>
                  </a:extLst>
                </p:cNvPr>
                <p:cNvSpPr txBox="1"/>
                <p:nvPr/>
              </p:nvSpPr>
              <p:spPr>
                <a:xfrm>
                  <a:off x="2019869" y="3572513"/>
                  <a:ext cx="7369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19797BE-1B66-4EA6-9D21-941CDB60DD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9869" y="3572513"/>
                  <a:ext cx="73696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855E2C6-3279-4421-98FF-252FC348D457}"/>
                    </a:ext>
                  </a:extLst>
                </p:cNvPr>
                <p:cNvSpPr txBox="1"/>
                <p:nvPr/>
              </p:nvSpPr>
              <p:spPr>
                <a:xfrm>
                  <a:off x="4210337" y="3295513"/>
                  <a:ext cx="4503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855E2C6-3279-4421-98FF-252FC348D4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0337" y="3295513"/>
                  <a:ext cx="45037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23CF79-69BE-4414-A68D-5BFA13E41B34}"/>
                  </a:ext>
                </a:extLst>
              </p:cNvPr>
              <p:cNvSpPr txBox="1"/>
              <p:nvPr/>
            </p:nvSpPr>
            <p:spPr>
              <a:xfrm>
                <a:off x="624862" y="3565525"/>
                <a:ext cx="6100546" cy="401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dirty="0"/>
                  <a:t> noise seen in most electronic </a:t>
                </a:r>
                <a:r>
                  <a:rPr lang="en-US" dirty="0" smtClean="0"/>
                  <a:t>systems</a:t>
                </a:r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23CF79-69BE-4414-A68D-5BFA13E41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62" y="3565525"/>
                <a:ext cx="6100546" cy="401072"/>
              </a:xfrm>
              <a:prstGeom prst="rect">
                <a:avLst/>
              </a:prstGeom>
              <a:blipFill>
                <a:blip r:embed="rId6"/>
                <a:stretch>
                  <a:fillRect l="-5900" t="-140909" b="-2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F52A1CCD-7007-4DB5-951F-C3EBA930B688}"/>
              </a:ext>
            </a:extLst>
          </p:cNvPr>
          <p:cNvSpPr/>
          <p:nvPr/>
        </p:nvSpPr>
        <p:spPr>
          <a:xfrm rot="5400000">
            <a:off x="3993732" y="5879286"/>
            <a:ext cx="711778" cy="1247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705953" y="2923151"/>
                <a:ext cx="38622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/>
                  <a:t> vs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: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contribution</a:t>
                </a: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53" y="2923151"/>
                <a:ext cx="3862211" cy="369332"/>
              </a:xfrm>
              <a:prstGeom prst="rect">
                <a:avLst/>
              </a:prstGeom>
              <a:blipFill>
                <a:blip r:embed="rId7"/>
                <a:stretch>
                  <a:fillRect l="-1422" t="-10000" r="-79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988537" y="82518"/>
            <a:ext cx="3401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  1/f noise (low-frequency noise)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802272" y="267184"/>
            <a:ext cx="609600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Arises </a:t>
            </a:r>
            <a:r>
              <a:rPr lang="en-US" dirty="0"/>
              <a:t>from discrete </a:t>
            </a:r>
            <a:r>
              <a:rPr lang="en-US" dirty="0" err="1"/>
              <a:t>fluctuators</a:t>
            </a:r>
            <a:r>
              <a:rPr lang="en-US" dirty="0"/>
              <a:t> (TLS = two-level systems) with a uniform distribution of </a:t>
            </a:r>
            <a:r>
              <a:rPr lang="en-US" dirty="0" smtClean="0"/>
              <a:t>energy (Dutta-Horn model)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88885" y="4231362"/>
            <a:ext cx="2260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a universal law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5599877" y="1225178"/>
            <a:ext cx="2955632" cy="1750234"/>
            <a:chOff x="1116937" y="643358"/>
            <a:chExt cx="3370678" cy="1934059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DD972FF-8C17-4394-9A36-976BA6E55F5B}"/>
                </a:ext>
              </a:extLst>
            </p:cNvPr>
            <p:cNvCxnSpPr/>
            <p:nvPr/>
          </p:nvCxnSpPr>
          <p:spPr>
            <a:xfrm flipH="1" flipV="1">
              <a:off x="1532877" y="643358"/>
              <a:ext cx="1596" cy="173725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748E4D5-1056-44A4-8B93-4CEB626B1F99}"/>
                </a:ext>
              </a:extLst>
            </p:cNvPr>
            <p:cNvCxnSpPr>
              <a:cxnSpLocks/>
            </p:cNvCxnSpPr>
            <p:nvPr/>
          </p:nvCxnSpPr>
          <p:spPr>
            <a:xfrm>
              <a:off x="1504556" y="2380611"/>
              <a:ext cx="27422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F02A566-7823-460C-86AC-4599FED35894}"/>
                </a:ext>
              </a:extLst>
            </p:cNvPr>
            <p:cNvGrpSpPr/>
            <p:nvPr/>
          </p:nvGrpSpPr>
          <p:grpSpPr>
            <a:xfrm>
              <a:off x="1504556" y="1308377"/>
              <a:ext cx="2608506" cy="607498"/>
              <a:chOff x="1583140" y="3315072"/>
              <a:chExt cx="4885899" cy="661302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29F5DE2-1E27-4E1C-A96E-9223D24DA758}"/>
                  </a:ext>
                </a:extLst>
              </p:cNvPr>
              <p:cNvCxnSpPr/>
              <p:nvPr/>
            </p:nvCxnSpPr>
            <p:spPr>
              <a:xfrm>
                <a:off x="1583140" y="3976374"/>
                <a:ext cx="339888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813AAC0-05DB-4243-A5B2-2C01A861C8C4}"/>
                  </a:ext>
                </a:extLst>
              </p:cNvPr>
              <p:cNvCxnSpPr/>
              <p:nvPr/>
            </p:nvCxnSpPr>
            <p:spPr>
              <a:xfrm flipV="1">
                <a:off x="1923028" y="3330069"/>
                <a:ext cx="0" cy="64008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7B79B9C-794A-41E2-A300-849B2A718621}"/>
                  </a:ext>
                </a:extLst>
              </p:cNvPr>
              <p:cNvCxnSpPr/>
              <p:nvPr/>
            </p:nvCxnSpPr>
            <p:spPr>
              <a:xfrm>
                <a:off x="1923028" y="3330069"/>
                <a:ext cx="164592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0CCE7BD-80BF-4841-A001-33F0816D4F23}"/>
                  </a:ext>
                </a:extLst>
              </p:cNvPr>
              <p:cNvCxnSpPr/>
              <p:nvPr/>
            </p:nvCxnSpPr>
            <p:spPr>
              <a:xfrm>
                <a:off x="2092974" y="3330069"/>
                <a:ext cx="0" cy="646305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B9F264A-7E56-43A1-A6B1-168CDD167692}"/>
                  </a:ext>
                </a:extLst>
              </p:cNvPr>
              <p:cNvCxnSpPr/>
              <p:nvPr/>
            </p:nvCxnSpPr>
            <p:spPr>
              <a:xfrm>
                <a:off x="2087620" y="3961377"/>
                <a:ext cx="274320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53E17F8-5B06-44BB-BEC3-2C7CB93BB176}"/>
                  </a:ext>
                </a:extLst>
              </p:cNvPr>
              <p:cNvCxnSpPr/>
              <p:nvPr/>
            </p:nvCxnSpPr>
            <p:spPr>
              <a:xfrm flipV="1">
                <a:off x="2347890" y="3330069"/>
                <a:ext cx="0" cy="646305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24B7660-4D4E-490F-8483-C4530281E9D5}"/>
                  </a:ext>
                </a:extLst>
              </p:cNvPr>
              <p:cNvCxnSpPr/>
              <p:nvPr/>
            </p:nvCxnSpPr>
            <p:spPr>
              <a:xfrm>
                <a:off x="2361940" y="3343732"/>
                <a:ext cx="382375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DCCCB32-5A1A-4E0C-9D2E-1865A921147C}"/>
                  </a:ext>
                </a:extLst>
              </p:cNvPr>
              <p:cNvCxnSpPr/>
              <p:nvPr/>
            </p:nvCxnSpPr>
            <p:spPr>
              <a:xfrm>
                <a:off x="2730264" y="3330069"/>
                <a:ext cx="0" cy="646305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E4E3A72-86E0-4953-A6E1-B7EA7C181238}"/>
                  </a:ext>
                </a:extLst>
              </p:cNvPr>
              <p:cNvCxnSpPr/>
              <p:nvPr/>
            </p:nvCxnSpPr>
            <p:spPr>
              <a:xfrm>
                <a:off x="2730264" y="3970149"/>
                <a:ext cx="182880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C92B1E7-A539-4DBA-BA95-E0A9F1D1EF43}"/>
                  </a:ext>
                </a:extLst>
              </p:cNvPr>
              <p:cNvCxnSpPr/>
              <p:nvPr/>
            </p:nvCxnSpPr>
            <p:spPr>
              <a:xfrm flipV="1">
                <a:off x="2900208" y="3330069"/>
                <a:ext cx="0" cy="646305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112FE5B-09BA-4AFB-89B6-404AC3267898}"/>
                  </a:ext>
                </a:extLst>
              </p:cNvPr>
              <p:cNvCxnSpPr/>
              <p:nvPr/>
            </p:nvCxnSpPr>
            <p:spPr>
              <a:xfrm>
                <a:off x="2900208" y="3330069"/>
                <a:ext cx="169946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62FABEF-92A0-41B5-BD03-B6A407636153}"/>
                  </a:ext>
                </a:extLst>
              </p:cNvPr>
              <p:cNvCxnSpPr/>
              <p:nvPr/>
            </p:nvCxnSpPr>
            <p:spPr>
              <a:xfrm>
                <a:off x="3070154" y="3330069"/>
                <a:ext cx="0" cy="646305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3F01FC6-FAEA-42B3-8991-F3A7F8B35AA9}"/>
                  </a:ext>
                </a:extLst>
              </p:cNvPr>
              <p:cNvCxnSpPr/>
              <p:nvPr/>
            </p:nvCxnSpPr>
            <p:spPr>
              <a:xfrm>
                <a:off x="3070154" y="3961377"/>
                <a:ext cx="191186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90D09C5-BCE7-4654-BA3A-43D66D0699A1}"/>
                  </a:ext>
                </a:extLst>
              </p:cNvPr>
              <p:cNvCxnSpPr/>
              <p:nvPr/>
            </p:nvCxnSpPr>
            <p:spPr>
              <a:xfrm flipV="1">
                <a:off x="3261340" y="3330069"/>
                <a:ext cx="0" cy="64008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7817678F-47DF-4CFE-8FB9-37E53828B436}"/>
                  </a:ext>
                </a:extLst>
              </p:cNvPr>
              <p:cNvCxnSpPr/>
              <p:nvPr/>
            </p:nvCxnSpPr>
            <p:spPr>
              <a:xfrm>
                <a:off x="3261340" y="3330069"/>
                <a:ext cx="191188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82457B33-EC48-4FB0-BA34-C1AA8DD545D4}"/>
                  </a:ext>
                </a:extLst>
              </p:cNvPr>
              <p:cNvCxnSpPr/>
              <p:nvPr/>
            </p:nvCxnSpPr>
            <p:spPr>
              <a:xfrm>
                <a:off x="3452528" y="3330069"/>
                <a:ext cx="0" cy="64008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7B6F826-2418-4455-A3C9-630C95A6ED7A}"/>
                  </a:ext>
                </a:extLst>
              </p:cNvPr>
              <p:cNvCxnSpPr/>
              <p:nvPr/>
            </p:nvCxnSpPr>
            <p:spPr>
              <a:xfrm>
                <a:off x="3452528" y="3961377"/>
                <a:ext cx="403619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DA24872-125C-4233-907A-4341F6D5CFB3}"/>
                  </a:ext>
                </a:extLst>
              </p:cNvPr>
              <p:cNvCxnSpPr/>
              <p:nvPr/>
            </p:nvCxnSpPr>
            <p:spPr>
              <a:xfrm flipV="1">
                <a:off x="3856146" y="3330069"/>
                <a:ext cx="0" cy="64008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2D3D59D2-F67C-4819-B17C-B6FB7CA434E9}"/>
                  </a:ext>
                </a:extLst>
              </p:cNvPr>
              <p:cNvCxnSpPr/>
              <p:nvPr/>
            </p:nvCxnSpPr>
            <p:spPr>
              <a:xfrm>
                <a:off x="3856146" y="3330069"/>
                <a:ext cx="254916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48B661F6-252A-49F9-96FA-F1D186CCDAAE}"/>
                  </a:ext>
                </a:extLst>
              </p:cNvPr>
              <p:cNvCxnSpPr/>
              <p:nvPr/>
            </p:nvCxnSpPr>
            <p:spPr>
              <a:xfrm>
                <a:off x="4111062" y="3330069"/>
                <a:ext cx="0" cy="64008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15CC40E0-E08D-4B9D-A238-B3BEB4D27815}"/>
                  </a:ext>
                </a:extLst>
              </p:cNvPr>
              <p:cNvCxnSpPr/>
              <p:nvPr/>
            </p:nvCxnSpPr>
            <p:spPr>
              <a:xfrm>
                <a:off x="4111063" y="3961377"/>
                <a:ext cx="424860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5303733A-E2F6-4436-876E-5A19FE9ECFDC}"/>
                  </a:ext>
                </a:extLst>
              </p:cNvPr>
              <p:cNvCxnSpPr/>
              <p:nvPr/>
            </p:nvCxnSpPr>
            <p:spPr>
              <a:xfrm flipV="1">
                <a:off x="4514679" y="3330069"/>
                <a:ext cx="0" cy="64008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230ED27-1BC5-4132-8B5D-4969B010B3D1}"/>
                  </a:ext>
                </a:extLst>
              </p:cNvPr>
              <p:cNvCxnSpPr/>
              <p:nvPr/>
            </p:nvCxnSpPr>
            <p:spPr>
              <a:xfrm>
                <a:off x="4514679" y="3330069"/>
                <a:ext cx="274320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9DFB7AA-EF1A-41DB-A217-C4B938CD8EEA}"/>
                  </a:ext>
                </a:extLst>
              </p:cNvPr>
              <p:cNvCxnSpPr/>
              <p:nvPr/>
            </p:nvCxnSpPr>
            <p:spPr>
              <a:xfrm>
                <a:off x="4789771" y="3315072"/>
                <a:ext cx="0" cy="64008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807E7D1-32C2-4746-B314-ABE228C14145}"/>
                  </a:ext>
                </a:extLst>
              </p:cNvPr>
              <p:cNvCxnSpPr/>
              <p:nvPr/>
            </p:nvCxnSpPr>
            <p:spPr>
              <a:xfrm>
                <a:off x="4790839" y="3955152"/>
                <a:ext cx="233674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D77F7467-390D-42DB-ADE8-1657B6E5AF4B}"/>
                  </a:ext>
                </a:extLst>
              </p:cNvPr>
              <p:cNvCxnSpPr/>
              <p:nvPr/>
            </p:nvCxnSpPr>
            <p:spPr>
              <a:xfrm flipV="1">
                <a:off x="5024513" y="3330069"/>
                <a:ext cx="0" cy="64008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64D21BAA-CAEE-4206-9EC3-A37C753F7DAF}"/>
                  </a:ext>
                </a:extLst>
              </p:cNvPr>
              <p:cNvCxnSpPr/>
              <p:nvPr/>
            </p:nvCxnSpPr>
            <p:spPr>
              <a:xfrm>
                <a:off x="5024513" y="3330069"/>
                <a:ext cx="148701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F9EE0467-31AD-4126-A0ED-0195EEF9785A}"/>
                  </a:ext>
                </a:extLst>
              </p:cNvPr>
              <p:cNvCxnSpPr/>
              <p:nvPr/>
            </p:nvCxnSpPr>
            <p:spPr>
              <a:xfrm>
                <a:off x="5173214" y="3315072"/>
                <a:ext cx="0" cy="64008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2DB66436-5C8E-49A3-83CA-4D9C81AAE984}"/>
                  </a:ext>
                </a:extLst>
              </p:cNvPr>
              <p:cNvCxnSpPr/>
              <p:nvPr/>
            </p:nvCxnSpPr>
            <p:spPr>
              <a:xfrm>
                <a:off x="5173214" y="3955152"/>
                <a:ext cx="382375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F0BE1BF-7D72-44C8-BDD6-30595344E6D3}"/>
                  </a:ext>
                </a:extLst>
              </p:cNvPr>
              <p:cNvCxnSpPr/>
              <p:nvPr/>
            </p:nvCxnSpPr>
            <p:spPr>
              <a:xfrm flipV="1">
                <a:off x="5534346" y="3315072"/>
                <a:ext cx="0" cy="64008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828CA41C-A1C0-4504-9495-34C44B078E98}"/>
                  </a:ext>
                </a:extLst>
              </p:cNvPr>
              <p:cNvCxnSpPr/>
              <p:nvPr/>
            </p:nvCxnSpPr>
            <p:spPr>
              <a:xfrm>
                <a:off x="5534346" y="3330069"/>
                <a:ext cx="191188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58F1FB8-E4DC-489F-B8D2-6910BE33A1B5}"/>
                  </a:ext>
                </a:extLst>
              </p:cNvPr>
              <p:cNvCxnSpPr/>
              <p:nvPr/>
            </p:nvCxnSpPr>
            <p:spPr>
              <a:xfrm>
                <a:off x="5725534" y="3315072"/>
                <a:ext cx="0" cy="64008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E7EF5D27-C76D-41FA-AEA8-30C3C3869196}"/>
                  </a:ext>
                </a:extLst>
              </p:cNvPr>
              <p:cNvCxnSpPr/>
              <p:nvPr/>
            </p:nvCxnSpPr>
            <p:spPr>
              <a:xfrm>
                <a:off x="5725534" y="3956503"/>
                <a:ext cx="254916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0FFCBAF-1A5C-485C-B841-C29F212BCB74}"/>
                  </a:ext>
                </a:extLst>
              </p:cNvPr>
              <p:cNvCxnSpPr/>
              <p:nvPr/>
            </p:nvCxnSpPr>
            <p:spPr>
              <a:xfrm flipV="1">
                <a:off x="5980450" y="3315072"/>
                <a:ext cx="0" cy="64008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E8CA6EBC-F8B7-4AC1-8D03-7DF9F2C5E211}"/>
                  </a:ext>
                </a:extLst>
              </p:cNvPr>
              <p:cNvCxnSpPr/>
              <p:nvPr/>
            </p:nvCxnSpPr>
            <p:spPr>
              <a:xfrm>
                <a:off x="5980450" y="3330069"/>
                <a:ext cx="249605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13BA13C-9EDB-473E-82B1-02E848914D49}"/>
                  </a:ext>
                </a:extLst>
              </p:cNvPr>
              <p:cNvCxnSpPr/>
              <p:nvPr/>
            </p:nvCxnSpPr>
            <p:spPr>
              <a:xfrm>
                <a:off x="6230055" y="3330069"/>
                <a:ext cx="0" cy="64008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A822AA4-6DD7-4CD5-9704-3F2AD2F79363}"/>
                  </a:ext>
                </a:extLst>
              </p:cNvPr>
              <p:cNvCxnSpPr/>
              <p:nvPr/>
            </p:nvCxnSpPr>
            <p:spPr>
              <a:xfrm>
                <a:off x="6230055" y="3970149"/>
                <a:ext cx="238984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446C9C0-C128-447C-8F69-A531B593E95A}"/>
                </a:ext>
              </a:extLst>
            </p:cNvPr>
            <p:cNvSpPr txBox="1"/>
            <p:nvPr/>
          </p:nvSpPr>
          <p:spPr>
            <a:xfrm>
              <a:off x="1116937" y="1500194"/>
              <a:ext cx="400426" cy="3936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31DF9C0-8C2C-49AB-8152-E33595596716}"/>
                </a:ext>
              </a:extLst>
            </p:cNvPr>
            <p:cNvSpPr txBox="1"/>
            <p:nvPr/>
          </p:nvSpPr>
          <p:spPr>
            <a:xfrm>
              <a:off x="4246831" y="2183806"/>
              <a:ext cx="240784" cy="393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8609951" y="1244616"/>
            <a:ext cx="3649705" cy="1696861"/>
            <a:chOff x="4154960" y="247211"/>
            <a:chExt cx="4359839" cy="213340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7F6F879-4952-4D33-8510-6ED28EBA5E29}"/>
                </a:ext>
              </a:extLst>
            </p:cNvPr>
            <p:cNvGrpSpPr/>
            <p:nvPr/>
          </p:nvGrpSpPr>
          <p:grpSpPr>
            <a:xfrm>
              <a:off x="5249872" y="247211"/>
              <a:ext cx="3264927" cy="2133400"/>
              <a:chOff x="1240916" y="2350311"/>
              <a:chExt cx="3264927" cy="2133400"/>
            </a:xfrm>
          </p:grpSpPr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87919D1D-DF5B-482F-AE27-BAAE823179EE}"/>
                  </a:ext>
                </a:extLst>
              </p:cNvPr>
              <p:cNvCxnSpPr/>
              <p:nvPr/>
            </p:nvCxnSpPr>
            <p:spPr>
              <a:xfrm flipH="1" flipV="1">
                <a:off x="1240916" y="2350311"/>
                <a:ext cx="7501" cy="19487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24A5D531-D9B8-42CE-8647-5EA60BC69ED4}"/>
                  </a:ext>
                </a:extLst>
              </p:cNvPr>
              <p:cNvCxnSpPr/>
              <p:nvPr/>
            </p:nvCxnSpPr>
            <p:spPr>
              <a:xfrm>
                <a:off x="1240916" y="4299045"/>
                <a:ext cx="286888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2E8657B4-ADC2-4E3B-A820-7A1B6BA3EE6A}"/>
                  </a:ext>
                </a:extLst>
              </p:cNvPr>
              <p:cNvCxnSpPr/>
              <p:nvPr/>
            </p:nvCxnSpPr>
            <p:spPr>
              <a:xfrm>
                <a:off x="1255842" y="2646098"/>
                <a:ext cx="2383601" cy="1415689"/>
              </a:xfrm>
              <a:prstGeom prst="line">
                <a:avLst/>
              </a:prstGeom>
              <a:ln w="28575">
                <a:solidFill>
                  <a:srgbClr val="0066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7FC92D72-3A67-46A4-8767-032DECA08438}"/>
                      </a:ext>
                    </a:extLst>
                  </p:cNvPr>
                  <p:cNvSpPr txBox="1"/>
                  <p:nvPr/>
                </p:nvSpPr>
                <p:spPr>
                  <a:xfrm>
                    <a:off x="3946285" y="4114379"/>
                    <a:ext cx="55955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7FC92D72-3A67-46A4-8767-032DECA084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6285" y="4114379"/>
                    <a:ext cx="559558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81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5" name="Rectangle 84"/>
                <p:cNvSpPr/>
                <p:nvPr/>
              </p:nvSpPr>
              <p:spPr>
                <a:xfrm>
                  <a:off x="4154960" y="1119551"/>
                  <a:ext cx="10479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4960" y="1119551"/>
                  <a:ext cx="1047916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083" r="-9028" b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0" name="Rectangle 89"/>
          <p:cNvSpPr/>
          <p:nvPr/>
        </p:nvSpPr>
        <p:spPr>
          <a:xfrm>
            <a:off x="6621979" y="6318517"/>
            <a:ext cx="1722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Single </a:t>
            </a:r>
            <a:r>
              <a:rPr lang="en-US" dirty="0" err="1" smtClean="0"/>
              <a:t>fluctuator</a:t>
            </a:r>
            <a:endParaRPr lang="en-US" dirty="0"/>
          </a:p>
        </p:txBody>
      </p:sp>
      <p:pic>
        <p:nvPicPr>
          <p:cNvPr id="142" name="Picture 141"/>
          <p:cNvPicPr>
            <a:picLocks noChangeAspect="1"/>
          </p:cNvPicPr>
          <p:nvPr/>
        </p:nvPicPr>
        <p:blipFill rotWithShape="1">
          <a:blip r:embed="rId10"/>
          <a:srcRect l="30490" t="41628" r="30895" b="5543"/>
          <a:stretch/>
        </p:blipFill>
        <p:spPr>
          <a:xfrm>
            <a:off x="8850272" y="3292232"/>
            <a:ext cx="3186418" cy="2766895"/>
          </a:xfrm>
          <a:prstGeom prst="rect">
            <a:avLst/>
          </a:prstGeom>
        </p:spPr>
      </p:pic>
      <p:grpSp>
        <p:nvGrpSpPr>
          <p:cNvPr id="143" name="Group 142"/>
          <p:cNvGrpSpPr/>
          <p:nvPr/>
        </p:nvGrpSpPr>
        <p:grpSpPr>
          <a:xfrm>
            <a:off x="5674403" y="3316960"/>
            <a:ext cx="3096492" cy="2899065"/>
            <a:chOff x="1596983" y="2867889"/>
            <a:chExt cx="3096492" cy="2899065"/>
          </a:xfrm>
        </p:grpSpPr>
        <p:pic>
          <p:nvPicPr>
            <p:cNvPr id="144" name="Picture 143"/>
            <p:cNvPicPr>
              <a:picLocks noChangeAspect="1"/>
            </p:cNvPicPr>
            <p:nvPr/>
          </p:nvPicPr>
          <p:blipFill rotWithShape="1">
            <a:blip r:embed="rId11"/>
            <a:srcRect l="32250" t="25144" r="36301" b="30692"/>
            <a:stretch/>
          </p:blipFill>
          <p:spPr>
            <a:xfrm>
              <a:off x="1596983" y="2867889"/>
              <a:ext cx="3096492" cy="2899065"/>
            </a:xfrm>
            <a:prstGeom prst="rect">
              <a:avLst/>
            </a:prstGeom>
          </p:spPr>
        </p:pic>
        <p:sp>
          <p:nvSpPr>
            <p:cNvPr id="145" name="Rectangle 144"/>
            <p:cNvSpPr/>
            <p:nvPr/>
          </p:nvSpPr>
          <p:spPr>
            <a:xfrm>
              <a:off x="4005695" y="3371850"/>
              <a:ext cx="555914" cy="410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Rectangle 145"/>
          <p:cNvSpPr/>
          <p:nvPr/>
        </p:nvSpPr>
        <p:spPr>
          <a:xfrm>
            <a:off x="9582283" y="6318517"/>
            <a:ext cx="2042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Multiple </a:t>
            </a:r>
            <a:r>
              <a:rPr lang="en-US" dirty="0" err="1" smtClean="0"/>
              <a:t>fluctuators</a:t>
            </a:r>
            <a:endParaRPr lang="en-US" dirty="0"/>
          </a:p>
        </p:txBody>
      </p:sp>
      <p:sp>
        <p:nvSpPr>
          <p:cNvPr id="147" name="Rectangle 146"/>
          <p:cNvSpPr/>
          <p:nvPr/>
        </p:nvSpPr>
        <p:spPr>
          <a:xfrm>
            <a:off x="1213626" y="5962628"/>
            <a:ext cx="3044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UIUC expert is Mike </a:t>
            </a:r>
            <a:r>
              <a:rPr lang="en-US" dirty="0" err="1" smtClean="0"/>
              <a:t>Weissman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094270-9332-4A16-88F9-1DC9FB5C7343}"/>
              </a:ext>
            </a:extLst>
          </p:cNvPr>
          <p:cNvSpPr/>
          <p:nvPr/>
        </p:nvSpPr>
        <p:spPr>
          <a:xfrm rot="5400000">
            <a:off x="3862191" y="1553445"/>
            <a:ext cx="497931" cy="11343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E2409C-FAC7-4459-BAB7-CA149335F3F2}"/>
              </a:ext>
            </a:extLst>
          </p:cNvPr>
          <p:cNvSpPr/>
          <p:nvPr/>
        </p:nvSpPr>
        <p:spPr>
          <a:xfrm rot="5400000">
            <a:off x="3919719" y="1113043"/>
            <a:ext cx="382875" cy="113435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2955A6-B88B-4346-9F40-DDCA87137B5E}"/>
              </a:ext>
            </a:extLst>
          </p:cNvPr>
          <p:cNvSpPr/>
          <p:nvPr/>
        </p:nvSpPr>
        <p:spPr>
          <a:xfrm rot="5400000">
            <a:off x="3906932" y="2006638"/>
            <a:ext cx="408450" cy="11343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A3D6B8-E7D4-46AA-AC93-36008EFE0935}"/>
              </a:ext>
            </a:extLst>
          </p:cNvPr>
          <p:cNvSpPr/>
          <p:nvPr/>
        </p:nvSpPr>
        <p:spPr>
          <a:xfrm rot="5400000">
            <a:off x="4101490" y="2012456"/>
            <a:ext cx="500421" cy="2163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AAD981-403B-40A7-ADC1-134915D3BB43}"/>
              </a:ext>
            </a:extLst>
          </p:cNvPr>
          <p:cNvSpPr/>
          <p:nvPr/>
        </p:nvSpPr>
        <p:spPr>
          <a:xfrm rot="5400000">
            <a:off x="4294305" y="2064216"/>
            <a:ext cx="104254" cy="1134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22FAAD-E064-4C8F-AF24-052EDA46665B}"/>
              </a:ext>
            </a:extLst>
          </p:cNvPr>
          <p:cNvSpPr/>
          <p:nvPr/>
        </p:nvSpPr>
        <p:spPr>
          <a:xfrm rot="5400000">
            <a:off x="4153025" y="425885"/>
            <a:ext cx="593824" cy="1247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D92D79-4590-426E-A2E9-8261EB9D75D6}"/>
              </a:ext>
            </a:extLst>
          </p:cNvPr>
          <p:cNvGrpSpPr/>
          <p:nvPr/>
        </p:nvGrpSpPr>
        <p:grpSpPr>
          <a:xfrm>
            <a:off x="1506946" y="1505899"/>
            <a:ext cx="1188720" cy="1188720"/>
            <a:chOff x="4534763" y="6210062"/>
            <a:chExt cx="1188720" cy="11887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89E1D8-B206-46E8-BD9B-2F9D5D7EA410}"/>
                </a:ext>
              </a:extLst>
            </p:cNvPr>
            <p:cNvSpPr/>
            <p:nvPr/>
          </p:nvSpPr>
          <p:spPr>
            <a:xfrm>
              <a:off x="4534763" y="6210062"/>
              <a:ext cx="1188720" cy="11887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066F347-C5CB-4532-8BC4-C20CF4C214CC}"/>
                </a:ext>
              </a:extLst>
            </p:cNvPr>
            <p:cNvSpPr/>
            <p:nvPr/>
          </p:nvSpPr>
          <p:spPr>
            <a:xfrm>
              <a:off x="4900523" y="6575822"/>
              <a:ext cx="457199" cy="4572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BD33434-FF81-4193-808D-E73667B3C6F5}"/>
                </a:ext>
              </a:extLst>
            </p:cNvPr>
            <p:cNvSpPr/>
            <p:nvPr/>
          </p:nvSpPr>
          <p:spPr>
            <a:xfrm>
              <a:off x="5091644" y="675870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3BE722C-2C6B-4DC3-8703-2173B8CD291B}"/>
              </a:ext>
            </a:extLst>
          </p:cNvPr>
          <p:cNvSpPr txBox="1"/>
          <p:nvPr/>
        </p:nvSpPr>
        <p:spPr>
          <a:xfrm>
            <a:off x="5182252" y="1390491"/>
            <a:ext cx="610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838757" y="706118"/>
                <a:ext cx="5687583" cy="401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Josephson junctions ---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dirty="0"/>
                  <a:t> from </a:t>
                </a:r>
                <a:r>
                  <a:rPr lang="en-US" dirty="0" smtClean="0"/>
                  <a:t>charge traps in the barrier </a:t>
                </a:r>
                <a:endParaRPr lang="en-US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57" y="706118"/>
                <a:ext cx="5687583" cy="401072"/>
              </a:xfrm>
              <a:prstGeom prst="rect">
                <a:avLst/>
              </a:prstGeom>
              <a:blipFill>
                <a:blip r:embed="rId2"/>
                <a:stretch>
                  <a:fillRect l="-965" t="-140909" r="-857" b="-2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476796" y="2908662"/>
            <a:ext cx="1050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98968" y="2938218"/>
            <a:ext cx="10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5761725" y="1278553"/>
                <a:ext cx="40263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Blocks </a:t>
                </a:r>
                <a:r>
                  <a:rPr lang="en-US" dirty="0"/>
                  <a:t>charge over a region </a:t>
                </a:r>
                <a:r>
                  <a:rPr lang="en-US" dirty="0" smtClean="0"/>
                  <a:t>--- </a:t>
                </a:r>
                <a:r>
                  <a:rPr lang="en-US" dirty="0"/>
                  <a:t>reduces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725" y="1278553"/>
                <a:ext cx="4026359" cy="369332"/>
              </a:xfrm>
              <a:prstGeom prst="rect">
                <a:avLst/>
              </a:prstGeom>
              <a:blipFill>
                <a:blip r:embed="rId3"/>
                <a:stretch>
                  <a:fillRect l="-121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774163" y="1751292"/>
            <a:ext cx="5191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Direct evidence: </a:t>
            </a:r>
            <a:r>
              <a:rPr lang="en-US" dirty="0" smtClean="0"/>
              <a:t> observation </a:t>
            </a:r>
            <a:r>
              <a:rPr lang="en-US" dirty="0"/>
              <a:t>of single </a:t>
            </a:r>
            <a:r>
              <a:rPr lang="en-US" dirty="0" smtClean="0"/>
              <a:t>trap dynamics 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30501" t="31667" r="27339" b="25763"/>
          <a:stretch/>
        </p:blipFill>
        <p:spPr>
          <a:xfrm>
            <a:off x="5908770" y="2653668"/>
            <a:ext cx="5767119" cy="388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F1E01DF-2BAC-40E6-9DBB-1BDAFC6A6DF0}"/>
              </a:ext>
            </a:extLst>
          </p:cNvPr>
          <p:cNvGrpSpPr/>
          <p:nvPr/>
        </p:nvGrpSpPr>
        <p:grpSpPr>
          <a:xfrm>
            <a:off x="7031077" y="4677079"/>
            <a:ext cx="4331382" cy="1701513"/>
            <a:chOff x="382137" y="4255200"/>
            <a:chExt cx="5032344" cy="1605751"/>
          </a:xfrm>
        </p:grpSpPr>
        <p:pic>
          <p:nvPicPr>
            <p:cNvPr id="5" name="Picture 4" descr="A picture containing sky&#10;&#10;Description automatically generated">
              <a:extLst>
                <a:ext uri="{FF2B5EF4-FFF2-40B4-BE49-F238E27FC236}">
                  <a16:creationId xmlns:a16="http://schemas.microsoft.com/office/drawing/2014/main" id="{38E6586F-CAF0-4EC5-B365-19ADB32D1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167" y="4471675"/>
              <a:ext cx="2712896" cy="1062492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B4D6630-2730-474E-A9F1-AA78AA441C57}"/>
                </a:ext>
              </a:extLst>
            </p:cNvPr>
            <p:cNvCxnSpPr/>
            <p:nvPr/>
          </p:nvCxnSpPr>
          <p:spPr>
            <a:xfrm flipV="1">
              <a:off x="1393168" y="4255200"/>
              <a:ext cx="0" cy="127896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B8CBCCD-1517-4D76-A156-9084F78F279A}"/>
                </a:ext>
              </a:extLst>
            </p:cNvPr>
            <p:cNvCxnSpPr/>
            <p:nvPr/>
          </p:nvCxnSpPr>
          <p:spPr>
            <a:xfrm>
              <a:off x="1393168" y="5534167"/>
              <a:ext cx="28649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F049EF-C760-41CA-9BED-182DDD716E9E}"/>
                </a:ext>
              </a:extLst>
            </p:cNvPr>
            <p:cNvSpPr txBox="1"/>
            <p:nvPr/>
          </p:nvSpPr>
          <p:spPr>
            <a:xfrm>
              <a:off x="1241129" y="5512405"/>
              <a:ext cx="4173352" cy="348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         </a:t>
              </a:r>
              <a:r>
                <a:rPr lang="en-US" dirty="0"/>
                <a:t>1	  </a:t>
              </a:r>
              <a:r>
                <a:rPr lang="en-US" dirty="0" smtClean="0"/>
                <a:t> 2      </a:t>
              </a:r>
              <a:r>
                <a:rPr lang="en-US" dirty="0"/>
                <a:t>3	4	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8E8C307-C59A-4DE5-9D19-CAF197DA9286}"/>
                    </a:ext>
                  </a:extLst>
                </p:cNvPr>
                <p:cNvSpPr txBox="1"/>
                <p:nvPr/>
              </p:nvSpPr>
              <p:spPr>
                <a:xfrm>
                  <a:off x="3984329" y="5216266"/>
                  <a:ext cx="1241946" cy="592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8E8C307-C59A-4DE5-9D19-CAF197DA92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4329" y="5216266"/>
                  <a:ext cx="1241946" cy="59227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171AC5F-8F91-4D22-83F5-65CF3676A033}"/>
                    </a:ext>
                  </a:extLst>
                </p:cNvPr>
                <p:cNvSpPr txBox="1"/>
                <p:nvPr/>
              </p:nvSpPr>
              <p:spPr>
                <a:xfrm>
                  <a:off x="382137" y="4513459"/>
                  <a:ext cx="11737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171AC5F-8F91-4D22-83F5-65CF3676A0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137" y="4513459"/>
                  <a:ext cx="1173707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62F659-8E80-4554-8AA6-B395ED7A4263}"/>
              </a:ext>
            </a:extLst>
          </p:cNvPr>
          <p:cNvGrpSpPr/>
          <p:nvPr/>
        </p:nvGrpSpPr>
        <p:grpSpPr>
          <a:xfrm>
            <a:off x="7996520" y="2370790"/>
            <a:ext cx="2593063" cy="1958491"/>
            <a:chOff x="5158854" y="4582432"/>
            <a:chExt cx="3298244" cy="2189747"/>
          </a:xfrm>
        </p:grpSpPr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6619D26D-A2DB-428F-80A0-1C2A4FB1A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854" y="5327152"/>
              <a:ext cx="1994638" cy="287363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B52011A-E021-48B7-949D-ECD8B48748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8854" y="4582432"/>
              <a:ext cx="0" cy="13723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B8CA6D7-C059-4242-9D84-2A008D40865B}"/>
                </a:ext>
              </a:extLst>
            </p:cNvPr>
            <p:cNvCxnSpPr>
              <a:cxnSpLocks/>
            </p:cNvCxnSpPr>
            <p:nvPr/>
          </p:nvCxnSpPr>
          <p:spPr>
            <a:xfrm>
              <a:off x="5158854" y="5954752"/>
              <a:ext cx="23201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01D5427-B4E5-4B8A-A60C-7ABAA8914A3B}"/>
                </a:ext>
              </a:extLst>
            </p:cNvPr>
            <p:cNvCxnSpPr/>
            <p:nvPr/>
          </p:nvCxnSpPr>
          <p:spPr>
            <a:xfrm>
              <a:off x="5800299" y="5333673"/>
              <a:ext cx="0" cy="2743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0967E4A-587D-4C83-A03B-F7C7C7566C0D}"/>
                </a:ext>
              </a:extLst>
            </p:cNvPr>
            <p:cNvCxnSpPr>
              <a:cxnSpLocks/>
            </p:cNvCxnSpPr>
            <p:nvPr/>
          </p:nvCxnSpPr>
          <p:spPr>
            <a:xfrm>
              <a:off x="5800299" y="5817592"/>
              <a:ext cx="0" cy="2743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FDB5D077-6F31-47AB-9D6B-9B4F048E008E}"/>
                </a:ext>
              </a:extLst>
            </p:cNvPr>
            <p:cNvSpPr/>
            <p:nvPr/>
          </p:nvSpPr>
          <p:spPr>
            <a:xfrm rot="2228413">
              <a:off x="5366286" y="5640444"/>
              <a:ext cx="699669" cy="902934"/>
            </a:xfrm>
            <a:prstGeom prst="arc">
              <a:avLst/>
            </a:prstGeom>
            <a:ln>
              <a:head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F9EBC6-E2C2-4EA0-92CE-5236BA52D910}"/>
                </a:ext>
              </a:extLst>
            </p:cNvPr>
            <p:cNvSpPr txBox="1"/>
            <p:nvPr/>
          </p:nvSpPr>
          <p:spPr>
            <a:xfrm>
              <a:off x="5557807" y="6359237"/>
              <a:ext cx="2899291" cy="412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Broadband </a:t>
              </a:r>
              <a:r>
                <a:rPr lang="en-US" dirty="0"/>
                <a:t>- noise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403F46F-88B0-4B79-B406-12E01E6FBEAA}"/>
              </a:ext>
            </a:extLst>
          </p:cNvPr>
          <p:cNvSpPr txBox="1"/>
          <p:nvPr/>
        </p:nvSpPr>
        <p:spPr>
          <a:xfrm>
            <a:off x="957822" y="4196832"/>
            <a:ext cx="607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228E3C-66AB-4A8F-8106-7681EEEC767B}"/>
              </a:ext>
            </a:extLst>
          </p:cNvPr>
          <p:cNvSpPr txBox="1"/>
          <p:nvPr/>
        </p:nvSpPr>
        <p:spPr>
          <a:xfrm>
            <a:off x="1554144" y="5612177"/>
            <a:ext cx="231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Josephson frequency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9B63EF6-3E4A-4E15-93CC-9D733820E3F7}"/>
              </a:ext>
            </a:extLst>
          </p:cNvPr>
          <p:cNvCxnSpPr/>
          <p:nvPr/>
        </p:nvCxnSpPr>
        <p:spPr>
          <a:xfrm flipV="1">
            <a:off x="4744371" y="5085129"/>
            <a:ext cx="6657" cy="4161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F2C5B6-991C-42BB-AA3A-03427EBA63B4}"/>
                  </a:ext>
                </a:extLst>
              </p:cNvPr>
              <p:cNvSpPr txBox="1"/>
              <p:nvPr/>
            </p:nvSpPr>
            <p:spPr>
              <a:xfrm>
                <a:off x="2164242" y="8373670"/>
                <a:ext cx="797860" cy="421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F2C5B6-991C-42BB-AA3A-03427EBA6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242" y="8373670"/>
                <a:ext cx="797860" cy="421590"/>
              </a:xfrm>
              <a:prstGeom prst="rect">
                <a:avLst/>
              </a:prstGeom>
              <a:blipFill>
                <a:blip r:embed="rId8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5E47B3F2-1ACC-469C-8100-4C2D6556527F}"/>
              </a:ext>
            </a:extLst>
          </p:cNvPr>
          <p:cNvSpPr/>
          <p:nvPr/>
        </p:nvSpPr>
        <p:spPr>
          <a:xfrm>
            <a:off x="2105972" y="8127265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12965" y="196670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4.  Chaos </a:t>
            </a:r>
            <a:r>
              <a:rPr lang="en-US" dirty="0"/>
              <a:t>– “turbulence”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514605" y="818556"/>
            <a:ext cx="4369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Deterministic equations </a:t>
            </a: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random behavior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437229" y="136587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				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711987" y="1367619"/>
            <a:ext cx="177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(1) non-linear DE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711987" y="1802785"/>
            <a:ext cx="5788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(2) </a:t>
            </a:r>
            <a:r>
              <a:rPr lang="en-US" dirty="0" smtClean="0"/>
              <a:t> two competing characteristic frequencies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535684" y="1365872"/>
            <a:ext cx="937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Criteria: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535684" y="243326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12331" y="2458621"/>
            <a:ext cx="1352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bifurcations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660784" y="3229752"/>
            <a:ext cx="3007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subharmonic spikes </a:t>
            </a:r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762865" y="2868780"/>
            <a:ext cx="182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broadband noise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55689" y="2449116"/>
            <a:ext cx="1107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Features: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4905187" y="3061048"/>
                <a:ext cx="742190" cy="611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𝑟𝐽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187" y="3061048"/>
                <a:ext cx="742190" cy="6110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455689" y="4485548"/>
                <a:ext cx="3622402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2ⅇ</m:t>
                          </m:r>
                        </m:den>
                      </m:f>
                      <m:acc>
                        <m:accPr>
                          <m:chr m:val="̈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689" y="4485548"/>
                <a:ext cx="3622402" cy="6182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648512" y="3959949"/>
            <a:ext cx="1374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Driven RSJ = 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228E3C-66AB-4A8F-8106-7681EEEC767B}"/>
              </a:ext>
            </a:extLst>
          </p:cNvPr>
          <p:cNvSpPr txBox="1"/>
          <p:nvPr/>
        </p:nvSpPr>
        <p:spPr>
          <a:xfrm>
            <a:off x="4237446" y="5612177"/>
            <a:ext cx="173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drive frequency</a:t>
            </a:r>
            <a:endParaRPr lang="en-US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9B63EF6-3E4A-4E15-93CC-9D733820E3F7}"/>
              </a:ext>
            </a:extLst>
          </p:cNvPr>
          <p:cNvCxnSpPr/>
          <p:nvPr/>
        </p:nvCxnSpPr>
        <p:spPr>
          <a:xfrm flipV="1">
            <a:off x="3499119" y="5103794"/>
            <a:ext cx="6657" cy="4161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222903" y="6177964"/>
            <a:ext cx="3204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How to get a second frequency?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65E1C3-A68E-4572-9348-EBC25143D25E}"/>
              </a:ext>
            </a:extLst>
          </p:cNvPr>
          <p:cNvSpPr txBox="1"/>
          <p:nvPr/>
        </p:nvSpPr>
        <p:spPr>
          <a:xfrm>
            <a:off x="1113986" y="370314"/>
            <a:ext cx="687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RSJ  with an external resistor coupled through an inductor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4EFEDC-60A9-4429-A20F-48FB4D8C127B}"/>
              </a:ext>
            </a:extLst>
          </p:cNvPr>
          <p:cNvSpPr txBox="1"/>
          <p:nvPr/>
        </p:nvSpPr>
        <p:spPr>
          <a:xfrm>
            <a:off x="3521702" y="758354"/>
            <a:ext cx="24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6D8479-9F89-4117-9134-4F0631686BAD}"/>
              </a:ext>
            </a:extLst>
          </p:cNvPr>
          <p:cNvGrpSpPr/>
          <p:nvPr/>
        </p:nvGrpSpPr>
        <p:grpSpPr>
          <a:xfrm>
            <a:off x="1495143" y="1284482"/>
            <a:ext cx="1656059" cy="1076799"/>
            <a:chOff x="1617259" y="1266511"/>
            <a:chExt cx="1097280" cy="73425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F54ACF2-6085-4F64-A9BE-EB6EB265E2A5}"/>
                </a:ext>
              </a:extLst>
            </p:cNvPr>
            <p:cNvSpPr/>
            <p:nvPr/>
          </p:nvSpPr>
          <p:spPr>
            <a:xfrm>
              <a:off x="1617259" y="1269241"/>
              <a:ext cx="1097280" cy="7315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B111E9F-786B-4605-BE5C-A402C8DF9F83}"/>
                </a:ext>
              </a:extLst>
            </p:cNvPr>
            <p:cNvCxnSpPr>
              <a:cxnSpLocks/>
            </p:cNvCxnSpPr>
            <p:nvPr/>
          </p:nvCxnSpPr>
          <p:spPr>
            <a:xfrm>
              <a:off x="2151815" y="1266511"/>
              <a:ext cx="0" cy="73152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64D01CD-CFB0-4681-A459-9DB81FC7E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  <a14:imgEffect>
                      <a14:brightnessContrast bright="40000" contrast="65000"/>
                    </a14:imgEffect>
                  </a14:imgLayer>
                </a14:imgProps>
              </a:ext>
            </a:extLst>
          </a:blip>
          <a:srcRect l="10463" t="30497" r="10618" b="24727"/>
          <a:stretch/>
        </p:blipFill>
        <p:spPr>
          <a:xfrm rot="16200000" flipV="1">
            <a:off x="2829595" y="1731517"/>
            <a:ext cx="638768" cy="134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9BFDAC-77A1-433D-BDED-5FDAD5D431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60000"/>
                    </a14:imgEffect>
                  </a14:imgLayer>
                </a14:imgProps>
              </a:ext>
            </a:extLst>
          </a:blip>
          <a:srcRect l="13081" t="27632" r="12360" b="25633"/>
          <a:stretch/>
        </p:blipFill>
        <p:spPr>
          <a:xfrm rot="5400000" flipH="1">
            <a:off x="3814896" y="1713904"/>
            <a:ext cx="611257" cy="142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58ECC1-A3DB-472C-81B1-E28C5ECF1C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60000"/>
                    </a14:imgEffect>
                  </a14:imgLayer>
                </a14:imgProps>
              </a:ext>
            </a:extLst>
          </a:blip>
          <a:srcRect l="15391" t="41837" r="14697" b="6244"/>
          <a:stretch/>
        </p:blipFill>
        <p:spPr>
          <a:xfrm>
            <a:off x="3381041" y="1196240"/>
            <a:ext cx="528202" cy="10007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B4D203-24C5-4C26-AFA2-AC08770D03E4}"/>
              </a:ext>
            </a:extLst>
          </p:cNvPr>
          <p:cNvCxnSpPr/>
          <p:nvPr/>
        </p:nvCxnSpPr>
        <p:spPr>
          <a:xfrm>
            <a:off x="3169759" y="1283345"/>
            <a:ext cx="2112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AADB76-297F-491A-AC23-ABB566717020}"/>
              </a:ext>
            </a:extLst>
          </p:cNvPr>
          <p:cNvCxnSpPr/>
          <p:nvPr/>
        </p:nvCxnSpPr>
        <p:spPr>
          <a:xfrm>
            <a:off x="3909243" y="1283345"/>
            <a:ext cx="2112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7B4336-F05A-4C2C-995D-1343F82E614A}"/>
              </a:ext>
            </a:extLst>
          </p:cNvPr>
          <p:cNvCxnSpPr>
            <a:cxnSpLocks/>
          </p:cNvCxnSpPr>
          <p:nvPr/>
        </p:nvCxnSpPr>
        <p:spPr>
          <a:xfrm>
            <a:off x="4120525" y="1275539"/>
            <a:ext cx="1" cy="204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95DA2A-DFAB-4B1A-8A91-74BDDFF2A687}"/>
              </a:ext>
            </a:extLst>
          </p:cNvPr>
          <p:cNvCxnSpPr>
            <a:stCxn id="8" idx="1"/>
          </p:cNvCxnSpPr>
          <p:nvPr/>
        </p:nvCxnSpPr>
        <p:spPr>
          <a:xfrm>
            <a:off x="4120525" y="2090836"/>
            <a:ext cx="1" cy="244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0DD635-F492-497C-B0E3-4900786ADB96}"/>
              </a:ext>
            </a:extLst>
          </p:cNvPr>
          <p:cNvCxnSpPr/>
          <p:nvPr/>
        </p:nvCxnSpPr>
        <p:spPr>
          <a:xfrm>
            <a:off x="3169759" y="2350947"/>
            <a:ext cx="9507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7A8129-7228-4D5A-BE3B-A52EDAE556ED}"/>
              </a:ext>
            </a:extLst>
          </p:cNvPr>
          <p:cNvCxnSpPr/>
          <p:nvPr/>
        </p:nvCxnSpPr>
        <p:spPr>
          <a:xfrm>
            <a:off x="2296510" y="2357277"/>
            <a:ext cx="0" cy="2483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C33166-CF35-4151-822A-DBA0A1830850}"/>
              </a:ext>
            </a:extLst>
          </p:cNvPr>
          <p:cNvCxnSpPr/>
          <p:nvPr/>
        </p:nvCxnSpPr>
        <p:spPr>
          <a:xfrm flipV="1">
            <a:off x="2296450" y="1014216"/>
            <a:ext cx="0" cy="2483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8D3D973-08FA-409E-B4F4-7148E0759173}"/>
              </a:ext>
            </a:extLst>
          </p:cNvPr>
          <p:cNvSpPr/>
          <p:nvPr/>
        </p:nvSpPr>
        <p:spPr>
          <a:xfrm>
            <a:off x="1337465" y="1661033"/>
            <a:ext cx="362639" cy="2483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D5A4C6-FC1C-46AB-9884-0DC2FC72E555}"/>
              </a:ext>
            </a:extLst>
          </p:cNvPr>
          <p:cNvSpPr/>
          <p:nvPr/>
        </p:nvSpPr>
        <p:spPr>
          <a:xfrm>
            <a:off x="1647283" y="1598945"/>
            <a:ext cx="105641" cy="372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6C9EC4-6170-43FA-9748-45A0CB594703}"/>
              </a:ext>
            </a:extLst>
          </p:cNvPr>
          <p:cNvSpPr/>
          <p:nvPr/>
        </p:nvSpPr>
        <p:spPr>
          <a:xfrm>
            <a:off x="1270478" y="1598945"/>
            <a:ext cx="105641" cy="372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31952F4-9F9F-492E-B620-DF60439AC8E5}"/>
              </a:ext>
            </a:extLst>
          </p:cNvPr>
          <p:cNvGrpSpPr/>
          <p:nvPr/>
        </p:nvGrpSpPr>
        <p:grpSpPr>
          <a:xfrm>
            <a:off x="2217219" y="1661033"/>
            <a:ext cx="158461" cy="186262"/>
            <a:chOff x="5532115" y="3548418"/>
            <a:chExt cx="274320" cy="27432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321FC81-F511-4AEE-AB78-590AB1D3F58B}"/>
                </a:ext>
              </a:extLst>
            </p:cNvPr>
            <p:cNvCxnSpPr/>
            <p:nvPr/>
          </p:nvCxnSpPr>
          <p:spPr>
            <a:xfrm>
              <a:off x="5532115" y="3548418"/>
              <a:ext cx="274320" cy="2743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83EF5A6-8BD5-4A92-A998-E2AF8687F331}"/>
                </a:ext>
              </a:extLst>
            </p:cNvPr>
            <p:cNvCxnSpPr/>
            <p:nvPr/>
          </p:nvCxnSpPr>
          <p:spPr>
            <a:xfrm flipV="1">
              <a:off x="5533480" y="3548418"/>
              <a:ext cx="272955" cy="27295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2D3B6F-E903-4FC5-B1FA-CA691D40315B}"/>
              </a:ext>
            </a:extLst>
          </p:cNvPr>
          <p:cNvCxnSpPr/>
          <p:nvPr/>
        </p:nvCxnSpPr>
        <p:spPr>
          <a:xfrm>
            <a:off x="3373157" y="1539262"/>
            <a:ext cx="0" cy="4346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41D93EB-5752-45A2-BC18-DE4A591782C7}"/>
              </a:ext>
            </a:extLst>
          </p:cNvPr>
          <p:cNvCxnSpPr/>
          <p:nvPr/>
        </p:nvCxnSpPr>
        <p:spPr>
          <a:xfrm>
            <a:off x="3909243" y="1539262"/>
            <a:ext cx="0" cy="4322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8D42E67-ED5E-409B-85B6-9EC5929F6FE3}"/>
              </a:ext>
            </a:extLst>
          </p:cNvPr>
          <p:cNvSpPr txBox="1"/>
          <p:nvPr/>
        </p:nvSpPr>
        <p:spPr>
          <a:xfrm>
            <a:off x="4273413" y="1628312"/>
            <a:ext cx="150967" cy="25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C54EE2-8B75-4B35-BBA7-8710C9A1A1E7}"/>
              </a:ext>
            </a:extLst>
          </p:cNvPr>
          <p:cNvSpPr txBox="1"/>
          <p:nvPr/>
        </p:nvSpPr>
        <p:spPr>
          <a:xfrm>
            <a:off x="994192" y="1589962"/>
            <a:ext cx="169108" cy="25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9BE47A-6521-4DDC-AAB3-D264663CCCAE}"/>
              </a:ext>
            </a:extLst>
          </p:cNvPr>
          <p:cNvSpPr txBox="1"/>
          <p:nvPr/>
        </p:nvSpPr>
        <p:spPr>
          <a:xfrm>
            <a:off x="1113986" y="2895680"/>
            <a:ext cx="5737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7B29CF9E-F323-43D5-88B5-3E5293A66E94}"/>
              </a:ext>
            </a:extLst>
          </p:cNvPr>
          <p:cNvSpPr/>
          <p:nvPr/>
        </p:nvSpPr>
        <p:spPr>
          <a:xfrm rot="7970856">
            <a:off x="3215249" y="4179370"/>
            <a:ext cx="859782" cy="916369"/>
          </a:xfrm>
          <a:prstGeom prst="arc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1118739" y="3059429"/>
                <a:ext cx="2907784" cy="405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739" y="3059429"/>
                <a:ext cx="2907784" cy="405752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1432797" y="3533735"/>
                <a:ext cx="2104230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797" y="3533735"/>
                <a:ext cx="2104230" cy="6182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1163300" y="3673215"/>
                <a:ext cx="3891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300" y="3673215"/>
                <a:ext cx="38914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1819968" y="4468681"/>
                <a:ext cx="2523127" cy="388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Frequencies: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𝐿𝐶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968" y="4468681"/>
                <a:ext cx="2523127" cy="388761"/>
              </a:xfrm>
              <a:prstGeom prst="rect">
                <a:avLst/>
              </a:prstGeom>
              <a:blipFill>
                <a:blip r:embed="rId10"/>
                <a:stretch>
                  <a:fillRect l="-2179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1078745" y="5837201"/>
            <a:ext cx="9899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Consequences: noise from phase evolution alone, </a:t>
            </a:r>
            <a:r>
              <a:rPr lang="en-US" dirty="0" smtClean="0"/>
              <a:t>without </a:t>
            </a:r>
            <a:r>
              <a:rPr lang="en-US" dirty="0"/>
              <a:t>external noise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5032" y="5726013"/>
            <a:ext cx="243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“Sine-Gordon” equation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72352" y="5594651"/>
                <a:ext cx="7634325" cy="7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𝜕𝜙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52" y="5594651"/>
                <a:ext cx="7634325" cy="720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589307" y="495782"/>
            <a:ext cx="3814010" cy="1823329"/>
            <a:chOff x="1263316" y="3193839"/>
            <a:chExt cx="4507030" cy="225646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263316" y="3621505"/>
              <a:ext cx="402336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63316" y="5450305"/>
              <a:ext cx="402336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954956" y="3621505"/>
              <a:ext cx="640080" cy="18288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57676" y="4078705"/>
              <a:ext cx="283464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829826" y="499310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829826" y="4078706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295274" y="362150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249905" y="362150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1973179" y="4391526"/>
              <a:ext cx="0" cy="2743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2413535" y="4860758"/>
              <a:ext cx="2743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3892215" y="4860758"/>
              <a:ext cx="2743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572000" y="4391526"/>
              <a:ext cx="0" cy="2743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892215" y="4199022"/>
              <a:ext cx="2743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413535" y="4199022"/>
              <a:ext cx="2743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flipH="1">
              <a:off x="3162499" y="3208240"/>
              <a:ext cx="224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413534" y="3193839"/>
                  <a:ext cx="4223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3534" y="3193839"/>
                  <a:ext cx="422309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1724" b="-22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718959" y="3193840"/>
                  <a:ext cx="5714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8959" y="3193840"/>
                  <a:ext cx="57149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2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716382" y="3894037"/>
                  <a:ext cx="10539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382" y="3894037"/>
                  <a:ext cx="105396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408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779549" y="4808439"/>
                  <a:ext cx="4475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549" y="4808439"/>
                  <a:ext cx="44757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645630" y="837809"/>
            <a:ext cx="1156953" cy="1392512"/>
            <a:chOff x="733926" y="5553280"/>
            <a:chExt cx="1588672" cy="1746241"/>
          </a:xfrm>
        </p:grpSpPr>
        <p:grpSp>
          <p:nvGrpSpPr>
            <p:cNvPr id="26" name="Group 25"/>
            <p:cNvGrpSpPr/>
            <p:nvPr/>
          </p:nvGrpSpPr>
          <p:grpSpPr>
            <a:xfrm>
              <a:off x="945681" y="6013383"/>
              <a:ext cx="993810" cy="1005840"/>
              <a:chOff x="945681" y="6013383"/>
              <a:chExt cx="993810" cy="1005840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 flipV="1">
                <a:off x="1311441" y="6013383"/>
                <a:ext cx="0" cy="6400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1299411" y="6653463"/>
                <a:ext cx="6400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H="1">
                <a:off x="945681" y="6653463"/>
                <a:ext cx="365760" cy="3657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1128560" y="5553280"/>
              <a:ext cx="271890" cy="378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5226" y="6395338"/>
              <a:ext cx="3573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26" y="6930189"/>
              <a:ext cx="340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403316" y="1102828"/>
                <a:ext cx="3426017" cy="944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Superconductor: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316" y="1102828"/>
                <a:ext cx="3426017" cy="944618"/>
              </a:xfrm>
              <a:prstGeom prst="rect">
                <a:avLst/>
              </a:prstGeom>
              <a:blipFill>
                <a:blip r:embed="rId7"/>
                <a:stretch>
                  <a:fillRect t="-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730612" y="2777502"/>
            <a:ext cx="2918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Integrate phase around path: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3688742" y="2580343"/>
                <a:ext cx="5219442" cy="739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𝑑𝑙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𝑑𝑙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742" y="2580343"/>
                <a:ext cx="5219442" cy="7396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2424194" y="836075"/>
            <a:ext cx="596639" cy="1470977"/>
          </a:xfrm>
          <a:prstGeom prst="rect">
            <a:avLst/>
          </a:prstGeom>
          <a:solidFill>
            <a:srgbClr val="FFF2CC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546571" y="850885"/>
            <a:ext cx="596639" cy="1470977"/>
          </a:xfrm>
          <a:prstGeom prst="rect">
            <a:avLst/>
          </a:prstGeom>
          <a:solidFill>
            <a:srgbClr val="FFF2CC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9629800" y="1587740"/>
            <a:ext cx="1565526" cy="583651"/>
          </a:xfrm>
          <a:prstGeom prst="cube">
            <a:avLst>
              <a:gd name="adj" fmla="val 71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9625857" y="1525119"/>
            <a:ext cx="1565528" cy="468991"/>
          </a:xfrm>
          <a:prstGeom prst="cube">
            <a:avLst>
              <a:gd name="adj" fmla="val 8589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9629798" y="1347838"/>
            <a:ext cx="1561587" cy="571704"/>
          </a:xfrm>
          <a:prstGeom prst="cube">
            <a:avLst>
              <a:gd name="adj" fmla="val 71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9142359" y="304083"/>
            <a:ext cx="2550738" cy="1671838"/>
            <a:chOff x="237768" y="5553280"/>
            <a:chExt cx="3502550" cy="2096522"/>
          </a:xfrm>
        </p:grpSpPr>
        <p:grpSp>
          <p:nvGrpSpPr>
            <p:cNvPr id="42" name="Group 41"/>
            <p:cNvGrpSpPr/>
            <p:nvPr/>
          </p:nvGrpSpPr>
          <p:grpSpPr>
            <a:xfrm>
              <a:off x="543059" y="6013383"/>
              <a:ext cx="2508332" cy="1337788"/>
              <a:chOff x="543059" y="6013383"/>
              <a:chExt cx="2508332" cy="1337788"/>
            </a:xfrm>
          </p:grpSpPr>
          <p:cxnSp>
            <p:nvCxnSpPr>
              <p:cNvPr id="46" name="Straight Arrow Connector 45"/>
              <p:cNvCxnSpPr/>
              <p:nvPr/>
            </p:nvCxnSpPr>
            <p:spPr>
              <a:xfrm flipV="1">
                <a:off x="1311441" y="6013383"/>
                <a:ext cx="0" cy="6400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1299412" y="6653464"/>
                <a:ext cx="17519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H="1">
                <a:off x="543059" y="6639856"/>
                <a:ext cx="782824" cy="7113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1128560" y="5553280"/>
              <a:ext cx="271890" cy="463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82946" y="6360389"/>
              <a:ext cx="357372" cy="463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7768" y="7280470"/>
              <a:ext cx="34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49" name="Right Arrow 48"/>
          <p:cNvSpPr/>
          <p:nvPr/>
        </p:nvSpPr>
        <p:spPr>
          <a:xfrm rot="8036725">
            <a:off x="9244936" y="1171472"/>
            <a:ext cx="433552" cy="17194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9174078" y="84671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1" name="Right Arrow 50"/>
          <p:cNvSpPr/>
          <p:nvPr/>
        </p:nvSpPr>
        <p:spPr>
          <a:xfrm rot="16200000">
            <a:off x="10212964" y="794963"/>
            <a:ext cx="433552" cy="17194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0273430" y="321245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9625857" y="2333959"/>
            <a:ext cx="1165244" cy="719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10801186" y="1917194"/>
            <a:ext cx="451057" cy="42395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0060643" y="2337079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1035891" y="2020174"/>
            <a:ext cx="408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z</a:t>
            </a:r>
            <a:endParaRPr lang="en-US" baseline="-25000" dirty="0"/>
          </a:p>
        </p:txBody>
      </p:sp>
      <p:sp>
        <p:nvSpPr>
          <p:cNvPr id="57" name="Rectangle 56"/>
          <p:cNvSpPr/>
          <p:nvPr/>
        </p:nvSpPr>
        <p:spPr>
          <a:xfrm>
            <a:off x="645630" y="97305"/>
            <a:ext cx="4313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Magnetic Field </a:t>
            </a:r>
            <a:r>
              <a:rPr lang="en-US" dirty="0" smtClean="0"/>
              <a:t>Effects in extended junctions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1400712" y="3447356"/>
                <a:ext cx="457606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712" y="3447356"/>
                <a:ext cx="4576060" cy="714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/>
          <p:cNvGrpSpPr/>
          <p:nvPr/>
        </p:nvGrpSpPr>
        <p:grpSpPr>
          <a:xfrm>
            <a:off x="1420858" y="4237941"/>
            <a:ext cx="2250084" cy="759952"/>
            <a:chOff x="1420858" y="4237941"/>
            <a:chExt cx="2250084" cy="75995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Rectangle 58"/>
                <p:cNvSpPr/>
                <p:nvPr/>
              </p:nvSpPr>
              <p:spPr>
                <a:xfrm>
                  <a:off x="1420858" y="4363709"/>
                  <a:ext cx="110799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lang="en-US" dirty="0"/>
                    <a:t>	</a:t>
                  </a:r>
                </a:p>
              </p:txBody>
            </p:sp>
          </mc:Choice>
          <mc:Fallback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0858" y="4363709"/>
                  <a:ext cx="1107996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Rectangle 62"/>
                <p:cNvSpPr/>
                <p:nvPr/>
              </p:nvSpPr>
              <p:spPr>
                <a:xfrm>
                  <a:off x="2150911" y="4237941"/>
                  <a:ext cx="1520031" cy="7599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0911" y="4237941"/>
                  <a:ext cx="1520031" cy="75995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>
              <a:xfrm>
                <a:off x="9071044" y="4228037"/>
                <a:ext cx="1836080" cy="822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044" y="4228037"/>
                <a:ext cx="1836080" cy="8222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/>
              <p:cNvSpPr/>
              <p:nvPr/>
            </p:nvSpPr>
            <p:spPr>
              <a:xfrm>
                <a:off x="7576406" y="4206834"/>
                <a:ext cx="1627817" cy="822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06" y="4206834"/>
                <a:ext cx="1627817" cy="8222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6908774" y="4474407"/>
                <a:ext cx="678583" cy="388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774" y="4474407"/>
                <a:ext cx="678583" cy="388761"/>
              </a:xfrm>
              <a:prstGeom prst="rect">
                <a:avLst/>
              </a:prstGeom>
              <a:blipFill>
                <a:blip r:embed="rId1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5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6"/>
          <p:cNvSpPr txBox="1">
            <a:spLocks noChangeArrowheads="1"/>
          </p:cNvSpPr>
          <p:nvPr/>
        </p:nvSpPr>
        <p:spPr bwMode="auto">
          <a:xfrm>
            <a:off x="2333625" y="60325"/>
            <a:ext cx="7458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Josephson Interferometry: response to a magnetic field </a:t>
            </a:r>
          </a:p>
        </p:txBody>
      </p:sp>
      <p:sp>
        <p:nvSpPr>
          <p:cNvPr id="27651" name="Text Box 47"/>
          <p:cNvSpPr txBox="1">
            <a:spLocks noChangeArrowheads="1"/>
          </p:cNvSpPr>
          <p:nvPr/>
        </p:nvSpPr>
        <p:spPr bwMode="auto">
          <a:xfrm>
            <a:off x="920750" y="2268538"/>
            <a:ext cx="6692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Phase coherence 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 3" panose="05040102010807070707" pitchFamily="18" charset="2"/>
              </a:rPr>
              <a:t> 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magnetic field induces a phase variation:</a:t>
            </a: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652" name="Text Box 47"/>
          <p:cNvSpPr txBox="1">
            <a:spLocks noChangeArrowheads="1"/>
          </p:cNvSpPr>
          <p:nvPr/>
        </p:nvSpPr>
        <p:spPr bwMode="auto">
          <a:xfrm>
            <a:off x="660400" y="3036888"/>
            <a:ext cx="3303588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Uniform magnetic field   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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and small junction limit</a:t>
            </a: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7299325" y="3095625"/>
            <a:ext cx="3081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 3" panose="05040102010807070707" pitchFamily="18" charset="2"/>
              </a:rPr>
              <a:t></a:t>
            </a: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  </a:t>
            </a:r>
            <a:r>
              <a:rPr kumimoji="0" lang="en-US" altLang="en-US" sz="1600" b="0" i="1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linear phase variation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22775" y="895350"/>
            <a:ext cx="3449638" cy="4095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2775" y="1635125"/>
            <a:ext cx="3457575" cy="4079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2775" y="1304925"/>
            <a:ext cx="3448050" cy="32861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360863" y="1471613"/>
            <a:ext cx="3956050" cy="12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6" name="TextBox 24"/>
          <p:cNvSpPr txBox="1">
            <a:spLocks noChangeArrowheads="1"/>
          </p:cNvSpPr>
          <p:nvPr/>
        </p:nvSpPr>
        <p:spPr bwMode="auto">
          <a:xfrm>
            <a:off x="8391525" y="122396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51563" y="1100138"/>
            <a:ext cx="858837" cy="736600"/>
          </a:xfrm>
          <a:prstGeom prst="rect">
            <a:avLst/>
          </a:prstGeom>
          <a:solidFill>
            <a:srgbClr val="C00000">
              <a:alpha val="25000"/>
            </a:srgbClr>
          </a:solidFill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135688" y="1296988"/>
            <a:ext cx="0" cy="344487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002463" y="1296988"/>
            <a:ext cx="0" cy="344487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0" name="TextBox 34"/>
          <p:cNvSpPr txBox="1">
            <a:spLocks noChangeArrowheads="1"/>
          </p:cNvSpPr>
          <p:nvPr/>
        </p:nvSpPr>
        <p:spPr bwMode="auto">
          <a:xfrm>
            <a:off x="7086600" y="925513"/>
            <a:ext cx="595313" cy="369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(y)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9951" name="TextBox 35"/>
          <p:cNvSpPr txBox="1">
            <a:spLocks noChangeArrowheads="1"/>
          </p:cNvSpPr>
          <p:nvPr/>
        </p:nvSpPr>
        <p:spPr bwMode="auto">
          <a:xfrm>
            <a:off x="5614988" y="915988"/>
            <a:ext cx="398462" cy="369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</a:t>
            </a:r>
            <a:r>
              <a:rPr kumimoji="0" lang="en-US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0</a:t>
            </a:r>
            <a:endParaRPr kumimoji="0" lang="en-US" altLang="en-US" sz="1800" b="0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9952" name="TextBox 38"/>
          <p:cNvSpPr txBox="1">
            <a:spLocks noChangeArrowheads="1"/>
          </p:cNvSpPr>
          <p:nvPr/>
        </p:nvSpPr>
        <p:spPr bwMode="auto">
          <a:xfrm>
            <a:off x="9001125" y="1177925"/>
            <a:ext cx="712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 2" panose="05020102010507070707" pitchFamily="18" charset="2"/>
              </a:rPr>
              <a:t> 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3040063" y="1077913"/>
            <a:ext cx="1587" cy="766762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4" name="TextBox 41"/>
          <p:cNvSpPr txBox="1">
            <a:spLocks noChangeArrowheads="1"/>
          </p:cNvSpPr>
          <p:nvPr/>
        </p:nvSpPr>
        <p:spPr bwMode="auto">
          <a:xfrm>
            <a:off x="2540000" y="1200150"/>
            <a:ext cx="45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</a:t>
            </a:r>
            <a:r>
              <a:rPr kumimoji="0" lang="en-US" altLang="en-US" sz="20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</a:t>
            </a:r>
          </a:p>
        </p:txBody>
      </p:sp>
      <p:graphicFrame>
        <p:nvGraphicFramePr>
          <p:cNvPr id="27670" name="Object 50"/>
          <p:cNvGraphicFramePr>
            <a:graphicFrameLocks noChangeAspect="1"/>
          </p:cNvGraphicFramePr>
          <p:nvPr/>
        </p:nvGraphicFramePr>
        <p:xfrm>
          <a:off x="3490913" y="4265613"/>
          <a:ext cx="4811712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Graph" r:id="rId3" imgW="3840480" imgH="2926080" progId="Origin50.Graph">
                  <p:embed/>
                </p:oleObj>
              </mc:Choice>
              <mc:Fallback>
                <p:oleObj name="Graph" r:id="rId3" imgW="3840480" imgH="2926080" progId="Origin50.Graph">
                  <p:embed/>
                  <p:pic>
                    <p:nvPicPr>
                      <p:cNvPr id="2767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4265613"/>
                        <a:ext cx="4811712" cy="350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1" name="Text Box 47"/>
          <p:cNvSpPr txBox="1">
            <a:spLocks noChangeArrowheads="1"/>
          </p:cNvSpPr>
          <p:nvPr/>
        </p:nvSpPr>
        <p:spPr bwMode="auto">
          <a:xfrm>
            <a:off x="1651000" y="4991100"/>
            <a:ext cx="1903413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Fraunhofer diffraction pattern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6151563" y="693738"/>
            <a:ext cx="0" cy="14620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8" name="TextBox 60"/>
          <p:cNvSpPr txBox="1">
            <a:spLocks noChangeArrowheads="1"/>
          </p:cNvSpPr>
          <p:nvPr/>
        </p:nvSpPr>
        <p:spPr bwMode="auto">
          <a:xfrm>
            <a:off x="5999163" y="358775"/>
            <a:ext cx="32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x</a:t>
            </a:r>
          </a:p>
        </p:txBody>
      </p:sp>
      <p:sp>
        <p:nvSpPr>
          <p:cNvPr id="39959" name="TextBox 62"/>
          <p:cNvSpPr txBox="1">
            <a:spLocks noChangeArrowheads="1"/>
          </p:cNvSpPr>
          <p:nvPr/>
        </p:nvSpPr>
        <p:spPr bwMode="auto">
          <a:xfrm>
            <a:off x="660400" y="633413"/>
            <a:ext cx="26606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magnetic thickness of barrier </a:t>
            </a:r>
          </a:p>
        </p:txBody>
      </p:sp>
      <p:grpSp>
        <p:nvGrpSpPr>
          <p:cNvPr id="14360" name="Group 2"/>
          <p:cNvGrpSpPr>
            <a:grpSpLocks/>
          </p:cNvGrpSpPr>
          <p:nvPr/>
        </p:nvGrpSpPr>
        <p:grpSpPr bwMode="auto">
          <a:xfrm>
            <a:off x="8589963" y="4413250"/>
            <a:ext cx="2638425" cy="1935163"/>
            <a:chOff x="8383587" y="4301186"/>
            <a:chExt cx="2638425" cy="1824038"/>
          </a:xfrm>
        </p:grpSpPr>
        <p:sp>
          <p:nvSpPr>
            <p:cNvPr id="39971" name="Rectangle 3"/>
            <p:cNvSpPr>
              <a:spLocks noChangeArrowheads="1"/>
            </p:cNvSpPr>
            <p:nvPr/>
          </p:nvSpPr>
          <p:spPr bwMode="auto">
            <a:xfrm>
              <a:off x="9605962" y="4917137"/>
              <a:ext cx="6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972" name="Rectangle 150"/>
            <p:cNvSpPr>
              <a:spLocks noChangeArrowheads="1"/>
            </p:cNvSpPr>
            <p:nvPr/>
          </p:nvSpPr>
          <p:spPr bwMode="auto">
            <a:xfrm>
              <a:off x="8799512" y="4553598"/>
              <a:ext cx="530225" cy="444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9973" name="Rectangle 151"/>
            <p:cNvSpPr>
              <a:spLocks noChangeArrowheads="1"/>
            </p:cNvSpPr>
            <p:nvPr/>
          </p:nvSpPr>
          <p:spPr bwMode="auto">
            <a:xfrm>
              <a:off x="9936161" y="4553598"/>
              <a:ext cx="525462" cy="444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9974" name="Rectangle 152"/>
            <p:cNvSpPr>
              <a:spLocks noChangeArrowheads="1"/>
            </p:cNvSpPr>
            <p:nvPr/>
          </p:nvSpPr>
          <p:spPr bwMode="auto">
            <a:xfrm>
              <a:off x="8383587" y="6064899"/>
              <a:ext cx="2638425" cy="603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9975" name="Line 153"/>
            <p:cNvSpPr>
              <a:spLocks noChangeShapeType="1"/>
            </p:cNvSpPr>
            <p:nvPr/>
          </p:nvSpPr>
          <p:spPr bwMode="auto">
            <a:xfrm>
              <a:off x="9353549" y="4583762"/>
              <a:ext cx="360363" cy="777875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39976" name="Line 154"/>
            <p:cNvSpPr>
              <a:spLocks noChangeShapeType="1"/>
            </p:cNvSpPr>
            <p:nvPr/>
          </p:nvSpPr>
          <p:spPr bwMode="auto">
            <a:xfrm flipV="1">
              <a:off x="9718673" y="4574236"/>
              <a:ext cx="190500" cy="773112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39977" name="Line 155"/>
            <p:cNvSpPr>
              <a:spLocks noChangeShapeType="1"/>
            </p:cNvSpPr>
            <p:nvPr/>
          </p:nvSpPr>
          <p:spPr bwMode="auto">
            <a:xfrm>
              <a:off x="9404348" y="4301186"/>
              <a:ext cx="0" cy="16986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39978" name="Line 156"/>
            <p:cNvSpPr>
              <a:spLocks noChangeShapeType="1"/>
            </p:cNvSpPr>
            <p:nvPr/>
          </p:nvSpPr>
          <p:spPr bwMode="auto">
            <a:xfrm>
              <a:off x="9329736" y="4426598"/>
              <a:ext cx="74612" cy="4445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39979" name="Line 157"/>
            <p:cNvSpPr>
              <a:spLocks noChangeShapeType="1"/>
            </p:cNvSpPr>
            <p:nvPr/>
          </p:nvSpPr>
          <p:spPr bwMode="auto">
            <a:xfrm flipH="1">
              <a:off x="9404348" y="4426598"/>
              <a:ext cx="77788" cy="4445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39980" name="Line 158"/>
            <p:cNvSpPr>
              <a:spLocks noChangeShapeType="1"/>
            </p:cNvSpPr>
            <p:nvPr/>
          </p:nvSpPr>
          <p:spPr bwMode="auto">
            <a:xfrm>
              <a:off x="9859961" y="4301186"/>
              <a:ext cx="0" cy="16986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39981" name="Line 159"/>
            <p:cNvSpPr>
              <a:spLocks noChangeShapeType="1"/>
            </p:cNvSpPr>
            <p:nvPr/>
          </p:nvSpPr>
          <p:spPr bwMode="auto">
            <a:xfrm>
              <a:off x="9783761" y="4426598"/>
              <a:ext cx="76200" cy="4445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39982" name="Line 160"/>
            <p:cNvSpPr>
              <a:spLocks noChangeShapeType="1"/>
            </p:cNvSpPr>
            <p:nvPr/>
          </p:nvSpPr>
          <p:spPr bwMode="auto">
            <a:xfrm flipH="1">
              <a:off x="9859961" y="4426598"/>
              <a:ext cx="76200" cy="4445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39983" name="Line 161"/>
            <p:cNvSpPr>
              <a:spLocks noChangeShapeType="1"/>
            </p:cNvSpPr>
            <p:nvPr/>
          </p:nvSpPr>
          <p:spPr bwMode="auto">
            <a:xfrm>
              <a:off x="9632948" y="4301186"/>
              <a:ext cx="1588" cy="16986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39984" name="Line 162"/>
            <p:cNvSpPr>
              <a:spLocks noChangeShapeType="1"/>
            </p:cNvSpPr>
            <p:nvPr/>
          </p:nvSpPr>
          <p:spPr bwMode="auto">
            <a:xfrm>
              <a:off x="9556748" y="4426598"/>
              <a:ext cx="76200" cy="4445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39985" name="Line 163"/>
            <p:cNvSpPr>
              <a:spLocks noChangeShapeType="1"/>
            </p:cNvSpPr>
            <p:nvPr/>
          </p:nvSpPr>
          <p:spPr bwMode="auto">
            <a:xfrm flipH="1">
              <a:off x="9632948" y="4426598"/>
              <a:ext cx="76200" cy="4445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39986" name="Line 170"/>
            <p:cNvSpPr>
              <a:spLocks noChangeShapeType="1"/>
            </p:cNvSpPr>
            <p:nvPr/>
          </p:nvSpPr>
          <p:spPr bwMode="auto">
            <a:xfrm>
              <a:off x="9536111" y="4582174"/>
              <a:ext cx="176212" cy="758825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39987" name="Line 171"/>
            <p:cNvSpPr>
              <a:spLocks noChangeShapeType="1"/>
            </p:cNvSpPr>
            <p:nvPr/>
          </p:nvSpPr>
          <p:spPr bwMode="auto">
            <a:xfrm flipV="1">
              <a:off x="9717087" y="4586937"/>
              <a:ext cx="7937" cy="757237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39988" name="Rectangle 173"/>
            <p:cNvSpPr>
              <a:spLocks noChangeArrowheads="1"/>
            </p:cNvSpPr>
            <p:nvPr/>
          </p:nvSpPr>
          <p:spPr bwMode="auto">
            <a:xfrm rot="-5400000">
              <a:off x="9647975" y="6053722"/>
              <a:ext cx="11222" cy="46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en-US" alt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989" name="Rectangle 174"/>
            <p:cNvSpPr>
              <a:spLocks noChangeArrowheads="1"/>
            </p:cNvSpPr>
            <p:nvPr/>
          </p:nvSpPr>
          <p:spPr bwMode="auto">
            <a:xfrm>
              <a:off x="9642474" y="6063312"/>
              <a:ext cx="11113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en-US" alt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9990" name="Picture 17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262" y="5282262"/>
              <a:ext cx="2028825" cy="769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361" name="TextBox 3"/>
          <p:cNvSpPr txBox="1">
            <a:spLocks noChangeArrowheads="1"/>
          </p:cNvSpPr>
          <p:nvPr/>
        </p:nvSpPr>
        <p:spPr bwMode="auto">
          <a:xfrm>
            <a:off x="8470900" y="6415088"/>
            <a:ext cx="3151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Single-slit optical interference</a:t>
            </a:r>
          </a:p>
        </p:txBody>
      </p:sp>
      <p:pic>
        <p:nvPicPr>
          <p:cNvPr id="1436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678238"/>
            <a:ext cx="47593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2938463"/>
            <a:ext cx="3009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2227263"/>
            <a:ext cx="39274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>
            <a:off x="4111625" y="1304925"/>
            <a:ext cx="6350" cy="288925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6" name="TextBox 41"/>
          <p:cNvSpPr txBox="1">
            <a:spLocks noChangeArrowheads="1"/>
          </p:cNvSpPr>
          <p:nvPr/>
        </p:nvSpPr>
        <p:spPr bwMode="auto">
          <a:xfrm>
            <a:off x="3684588" y="1257300"/>
            <a:ext cx="334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b</a:t>
            </a:r>
            <a:endParaRPr kumimoji="0" lang="en-US" alt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9967" name="Rectangle 17"/>
          <p:cNvSpPr>
            <a:spLocks noChangeArrowheads="1"/>
          </p:cNvSpPr>
          <p:nvPr/>
        </p:nvSpPr>
        <p:spPr bwMode="auto">
          <a:xfrm>
            <a:off x="3379788" y="563563"/>
            <a:ext cx="1017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barrier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thickness</a:t>
            </a:r>
          </a:p>
        </p:txBody>
      </p:sp>
      <p:sp>
        <p:nvSpPr>
          <p:cNvPr id="39968" name="TextBox 41"/>
          <p:cNvSpPr txBox="1">
            <a:spLocks noChangeArrowheads="1"/>
          </p:cNvSpPr>
          <p:nvPr/>
        </p:nvSpPr>
        <p:spPr bwMode="auto">
          <a:xfrm>
            <a:off x="769938" y="1235075"/>
            <a:ext cx="139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</a:t>
            </a:r>
            <a:r>
              <a:rPr kumimoji="0" lang="en-US" altLang="en-US" sz="20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 b +2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</a:t>
            </a:r>
            <a:endParaRPr kumimoji="0" lang="en-US" altLang="en-US" sz="2000" b="1" i="0" u="none" strike="noStrike" kern="1200" cap="none" spc="0" normalizeH="0" baseline="-25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9" name="Text Box 47"/>
          <p:cNvSpPr txBox="1">
            <a:spLocks noChangeArrowheads="1"/>
          </p:cNvSpPr>
          <p:nvPr/>
        </p:nvSpPr>
        <p:spPr bwMode="auto">
          <a:xfrm>
            <a:off x="823913" y="3887788"/>
            <a:ext cx="3021012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Uniform junction   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</a:t>
            </a: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" name="TextBox 10"/>
          <p:cNvSpPr txBox="1">
            <a:spLocks noChangeArrowheads="1"/>
          </p:cNvSpPr>
          <p:nvPr/>
        </p:nvSpPr>
        <p:spPr bwMode="auto">
          <a:xfrm>
            <a:off x="8534400" y="3873500"/>
            <a:ext cx="3081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 3" panose="05040102010807070707" pitchFamily="18" charset="2"/>
              </a:rPr>
              <a:t></a:t>
            </a: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  </a:t>
            </a:r>
            <a:r>
              <a:rPr kumimoji="0" lang="en-US" altLang="en-US" sz="1600" b="0" i="1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14117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725" y="128212"/>
            <a:ext cx="110859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Phase Dynamics</a:t>
            </a:r>
          </a:p>
          <a:p>
            <a:endParaRPr lang="en-US" u="sng" dirty="0"/>
          </a:p>
          <a:p>
            <a:r>
              <a:rPr lang="en-US" dirty="0"/>
              <a:t>Sine – Gordon equation:</a:t>
            </a:r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014623" y="490499"/>
                <a:ext cx="5409537" cy="454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depend 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𝜕𝜙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sz="1600" dirty="0" smtClean="0"/>
                  <a:t>(</a:t>
                </a:r>
                <a:r>
                  <a:rPr lang="en-US" sz="1600" dirty="0"/>
                  <a:t>V dependent)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623" y="490499"/>
                <a:ext cx="5409537" cy="454355"/>
              </a:xfrm>
              <a:prstGeom prst="rect">
                <a:avLst/>
              </a:prstGeom>
              <a:blipFill>
                <a:blip r:embed="rId2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5703597" y="859264"/>
            <a:ext cx="628472" cy="6016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175606" y="859264"/>
            <a:ext cx="1055983" cy="594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ight Brace 7"/>
          <p:cNvSpPr/>
          <p:nvPr/>
        </p:nvSpPr>
        <p:spPr>
          <a:xfrm>
            <a:off x="7128218" y="4018924"/>
            <a:ext cx="274320" cy="1002325"/>
          </a:xfrm>
          <a:prstGeom prst="rightBrace">
            <a:avLst>
              <a:gd name="adj1" fmla="val 23958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719391" y="4286899"/>
                <a:ext cx="2235200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𝑝h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−0.10 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391" y="4286899"/>
                <a:ext cx="2235200" cy="390748"/>
              </a:xfrm>
              <a:prstGeom prst="rect">
                <a:avLst/>
              </a:prstGeom>
              <a:blipFill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-460863" y="1276540"/>
                <a:ext cx="10284802" cy="849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𝜕𝜙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0863" y="1276540"/>
                <a:ext cx="10284802" cy="849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63295" y="2457626"/>
            <a:ext cx="4691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special case: Ignore supercurrent &amp; damping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011004" y="2972642"/>
                <a:ext cx="3396250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004" y="2972642"/>
                <a:ext cx="3396250" cy="7203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26684" y="3850747"/>
                <a:ext cx="4669191" cy="39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Solution – propagating modes at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𝑝h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84" y="3850747"/>
                <a:ext cx="4669191" cy="390748"/>
              </a:xfrm>
              <a:prstGeom prst="rect">
                <a:avLst/>
              </a:prstGeom>
              <a:blipFill>
                <a:blip r:embed="rId6"/>
                <a:stretch>
                  <a:fillRect l="-1175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043979" y="4345340"/>
                <a:ext cx="3274101" cy="827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79" y="4345340"/>
                <a:ext cx="3274101" cy="8278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135866" y="6010192"/>
                <a:ext cx="6227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66" y="6010192"/>
                <a:ext cx="62279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654485" y="6017881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	</a:t>
                </a:r>
                <a:endParaRPr lang="en-US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485" y="6017881"/>
                <a:ext cx="110799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54200" y="5309174"/>
            <a:ext cx="8688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Junction </a:t>
            </a:r>
            <a:r>
              <a:rPr lang="en-US" dirty="0" smtClean="0"/>
              <a:t>acts </a:t>
            </a:r>
            <a:r>
              <a:rPr lang="en-US" dirty="0"/>
              <a:t>like a transmission line with a </a:t>
            </a:r>
            <a:r>
              <a:rPr lang="en-US" dirty="0" smtClean="0"/>
              <a:t>characteristic </a:t>
            </a:r>
            <a:r>
              <a:rPr lang="en-US" dirty="0"/>
              <a:t>phase </a:t>
            </a:r>
            <a:r>
              <a:rPr lang="en-US" dirty="0" smtClean="0"/>
              <a:t>velocity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5834916" y="3988391"/>
                <a:ext cx="1003030" cy="383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~ 10Å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916" y="3988391"/>
                <a:ext cx="1003030" cy="3831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5820426" y="4308315"/>
                <a:ext cx="14126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100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426" y="4308315"/>
                <a:ext cx="141263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5834916" y="4644140"/>
                <a:ext cx="12788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1−10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916" y="4644140"/>
                <a:ext cx="127881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417677" y="551686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651591" y="5886197"/>
                <a:ext cx="599074" cy="56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591" y="5886197"/>
                <a:ext cx="599074" cy="5667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3067685" y="5860420"/>
                <a:ext cx="642419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85" y="5860420"/>
                <a:ext cx="642419" cy="6183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4017455" y="5937163"/>
            <a:ext cx="1575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per unit 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229347" y="850874"/>
            <a:ext cx="4768701" cy="1204629"/>
            <a:chOff x="1004711" y="4752622"/>
            <a:chExt cx="3409242" cy="9529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063" t="19884" r="2031" b="29239"/>
            <a:stretch/>
          </p:blipFill>
          <p:spPr>
            <a:xfrm>
              <a:off x="1546577" y="5000039"/>
              <a:ext cx="2438401" cy="513659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1411111" y="4752622"/>
              <a:ext cx="0" cy="7902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411111" y="5531556"/>
              <a:ext cx="27093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765777" y="4988750"/>
              <a:ext cx="5757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097864" y="5321786"/>
              <a:ext cx="316089" cy="38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04711" y="4980001"/>
              <a:ext cx="40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ϕ</a:t>
              </a:r>
              <a:endParaRPr 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331300" y="2180351"/>
                <a:ext cx="2856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300" y="2180351"/>
                <a:ext cx="2856781" cy="369332"/>
              </a:xfrm>
              <a:prstGeom prst="rect">
                <a:avLst/>
              </a:prstGeom>
              <a:blipFill>
                <a:blip r:embed="rId3"/>
                <a:stretch>
                  <a:fillRect l="-42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443168" y="2664814"/>
                <a:ext cx="451536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)=4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±</m:t>
                                      </m:r>
                                    </m:e>
                                  </m:func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𝑢𝑡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168" y="2664814"/>
                <a:ext cx="4515364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41935" y="5883050"/>
            <a:ext cx="5997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843044" y="2806553"/>
            <a:ext cx="4251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plasma waves (periodic waves propagating)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16476" y="4656083"/>
            <a:ext cx="2754487" cy="1815821"/>
            <a:chOff x="895637" y="7448761"/>
            <a:chExt cx="2754487" cy="1815821"/>
          </a:xfrm>
        </p:grpSpPr>
        <p:grpSp>
          <p:nvGrpSpPr>
            <p:cNvPr id="15" name="Group 14"/>
            <p:cNvGrpSpPr/>
            <p:nvPr/>
          </p:nvGrpSpPr>
          <p:grpSpPr>
            <a:xfrm>
              <a:off x="895637" y="7654506"/>
              <a:ext cx="2754487" cy="1610076"/>
              <a:chOff x="2032000" y="7766755"/>
              <a:chExt cx="2754487" cy="161007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5"/>
              <a:srcRect t="3594"/>
              <a:stretch/>
            </p:blipFill>
            <p:spPr>
              <a:xfrm>
                <a:off x="2151593" y="8544276"/>
                <a:ext cx="2538750" cy="83255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38143" y="7766755"/>
                <a:ext cx="2348344" cy="812800"/>
              </a:xfrm>
              <a:prstGeom prst="rect">
                <a:avLst/>
              </a:prstGeom>
            </p:spPr>
          </p:pic>
          <p:cxnSp>
            <p:nvCxnSpPr>
              <p:cNvPr id="21" name="Straight Connector 20"/>
              <p:cNvCxnSpPr/>
              <p:nvPr/>
            </p:nvCxnSpPr>
            <p:spPr>
              <a:xfrm>
                <a:off x="2032000" y="8579555"/>
                <a:ext cx="275448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5"/>
            <p:cNvCxnSpPr/>
            <p:nvPr/>
          </p:nvCxnSpPr>
          <p:spPr>
            <a:xfrm>
              <a:off x="1748205" y="7654506"/>
              <a:ext cx="3628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2840559" y="7654506"/>
              <a:ext cx="365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1264649" y="7448761"/>
              <a:ext cx="483556" cy="340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048768" y="4473482"/>
            <a:ext cx="2271850" cy="1777343"/>
            <a:chOff x="4740954" y="7448761"/>
            <a:chExt cx="1920240" cy="1777343"/>
          </a:xfrm>
        </p:grpSpPr>
        <p:grpSp>
          <p:nvGrpSpPr>
            <p:cNvPr id="23" name="Group 22"/>
            <p:cNvGrpSpPr/>
            <p:nvPr/>
          </p:nvGrpSpPr>
          <p:grpSpPr>
            <a:xfrm>
              <a:off x="4740954" y="7448761"/>
              <a:ext cx="1920240" cy="1777343"/>
              <a:chOff x="4705845" y="7467275"/>
              <a:chExt cx="1920240" cy="1777343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86487" y="8444518"/>
                <a:ext cx="1485169" cy="80010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46640" y="7657327"/>
                <a:ext cx="1294763" cy="774700"/>
              </a:xfrm>
              <a:prstGeom prst="rect">
                <a:avLst/>
              </a:prstGeom>
            </p:spPr>
          </p:pic>
          <p:sp>
            <p:nvSpPr>
              <p:cNvPr id="28" name="Oval 27"/>
              <p:cNvSpPr/>
              <p:nvPr/>
            </p:nvSpPr>
            <p:spPr>
              <a:xfrm>
                <a:off x="5224271" y="7467275"/>
                <a:ext cx="474318" cy="3405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4705845" y="8432027"/>
                <a:ext cx="1920240" cy="0"/>
              </a:xfrm>
              <a:prstGeom prst="line">
                <a:avLst/>
              </a:prstGeom>
              <a:ln>
                <a:headEnd type="oval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Arrow Connector 23"/>
            <p:cNvCxnSpPr/>
            <p:nvPr/>
          </p:nvCxnSpPr>
          <p:spPr>
            <a:xfrm>
              <a:off x="5496539" y="7661389"/>
              <a:ext cx="2743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5829130" y="7562602"/>
              <a:ext cx="2743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533351" y="40508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Junction </a:t>
            </a:r>
            <a:r>
              <a:rPr lang="en-US" dirty="0"/>
              <a:t>Dynamics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31163" y="460925"/>
            <a:ext cx="210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arenBoth"/>
            </a:pPr>
            <a:r>
              <a:rPr lang="en-US" dirty="0" err="1"/>
              <a:t>Fluxon</a:t>
            </a:r>
            <a:r>
              <a:rPr lang="en-US" dirty="0"/>
              <a:t> Dynamics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91420" y="875243"/>
            <a:ext cx="2521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Sine – Gordon equation: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228933" y="1399867"/>
                <a:ext cx="3807644" cy="744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𝜕𝜙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933" y="1399867"/>
                <a:ext cx="3807644" cy="7447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82062" y="3537572"/>
            <a:ext cx="5871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Traveling waves </a:t>
            </a:r>
            <a:r>
              <a:rPr lang="en-US" dirty="0" smtClean="0"/>
              <a:t>--- </a:t>
            </a:r>
            <a:r>
              <a:rPr lang="en-US" dirty="0"/>
              <a:t>solutions (particle-like modes, localized, </a:t>
            </a:r>
            <a:r>
              <a:rPr lang="en-US" dirty="0" smtClean="0"/>
              <a:t>collisions </a:t>
            </a:r>
            <a:r>
              <a:rPr lang="en-US" dirty="0"/>
              <a:t>gives </a:t>
            </a:r>
            <a:r>
              <a:rPr lang="en-US" dirty="0" smtClean="0"/>
              <a:t>time-delay but no change </a:t>
            </a:r>
            <a:r>
              <a:rPr lang="en-US" dirty="0"/>
              <a:t>in shape or spread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40809" y="2204691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Solutions: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82062" y="4271417"/>
            <a:ext cx="322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Standing waves (finite junctions)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081304" y="6344715"/>
            <a:ext cx="4700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breather modes – vortex/</a:t>
            </a:r>
            <a:r>
              <a:rPr lang="en-US" dirty="0" err="1"/>
              <a:t>antivortex</a:t>
            </a:r>
            <a:r>
              <a:rPr lang="en-US" dirty="0"/>
              <a:t> pairs bound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313959" y="6328556"/>
            <a:ext cx="5106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fluxon</a:t>
            </a:r>
            <a:r>
              <a:rPr lang="en-US" dirty="0"/>
              <a:t> oscillations – mutually </a:t>
            </a:r>
            <a:r>
              <a:rPr lang="en-US" dirty="0" smtClean="0"/>
              <a:t>propagating/reflecting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5BE49AB-CF57-473F-9088-8F2F0D0285F0}"/>
              </a:ext>
            </a:extLst>
          </p:cNvPr>
          <p:cNvGrpSpPr/>
          <p:nvPr/>
        </p:nvGrpSpPr>
        <p:grpSpPr>
          <a:xfrm>
            <a:off x="2311917" y="1704119"/>
            <a:ext cx="1988849" cy="649313"/>
            <a:chOff x="1878904" y="4379887"/>
            <a:chExt cx="1640910" cy="7557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8AFF207-EAA4-4CB1-A427-F7D3760EE068}"/>
                </a:ext>
              </a:extLst>
            </p:cNvPr>
            <p:cNvGrpSpPr/>
            <p:nvPr/>
          </p:nvGrpSpPr>
          <p:grpSpPr>
            <a:xfrm>
              <a:off x="1878904" y="4379887"/>
              <a:ext cx="1640910" cy="755783"/>
              <a:chOff x="1916481" y="4651238"/>
              <a:chExt cx="3037566" cy="131523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DA3F73-D6C5-48AC-8D44-131ED8D21999}"/>
                  </a:ext>
                </a:extLst>
              </p:cNvPr>
              <p:cNvSpPr/>
              <p:nvPr/>
            </p:nvSpPr>
            <p:spPr>
              <a:xfrm>
                <a:off x="1916481" y="5615743"/>
                <a:ext cx="2317315" cy="3507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4DF0932-1D1D-4808-A33B-56F22FA20BC0}"/>
                  </a:ext>
                </a:extLst>
              </p:cNvPr>
              <p:cNvCxnSpPr/>
              <p:nvPr/>
            </p:nvCxnSpPr>
            <p:spPr>
              <a:xfrm flipV="1">
                <a:off x="1916481" y="4651239"/>
                <a:ext cx="901874" cy="96450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5367747-B888-4D79-BD4B-596F0C6FDB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33796" y="4651239"/>
                <a:ext cx="720251" cy="96450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5352FE0-1811-4062-9139-46650EFD8837}"/>
                  </a:ext>
                </a:extLst>
              </p:cNvPr>
              <p:cNvCxnSpPr/>
              <p:nvPr/>
            </p:nvCxnSpPr>
            <p:spPr>
              <a:xfrm>
                <a:off x="2818355" y="4651239"/>
                <a:ext cx="213569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C75BC1D-EEAD-40BC-A3DA-4865A3F2D0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33796" y="5029200"/>
                <a:ext cx="720251" cy="93727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2E2CE42-E2D6-4D5F-96ED-BC67CC645DB2}"/>
                  </a:ext>
                </a:extLst>
              </p:cNvPr>
              <p:cNvCxnSpPr/>
              <p:nvPr/>
            </p:nvCxnSpPr>
            <p:spPr>
              <a:xfrm>
                <a:off x="4954047" y="4651238"/>
                <a:ext cx="0" cy="37796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0295075-C1ED-48F3-A86B-C514D8BE060D}"/>
                </a:ext>
              </a:extLst>
            </p:cNvPr>
            <p:cNvCxnSpPr/>
            <p:nvPr/>
          </p:nvCxnSpPr>
          <p:spPr>
            <a:xfrm>
              <a:off x="2220979" y="4756102"/>
              <a:ext cx="81419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F74F976-2902-4DF4-9AC0-68BAA872FAE6}"/>
                    </a:ext>
                  </a:extLst>
                </p:cNvPr>
                <p:cNvSpPr txBox="1"/>
                <p:nvPr/>
              </p:nvSpPr>
              <p:spPr>
                <a:xfrm>
                  <a:off x="2429391" y="4400716"/>
                  <a:ext cx="5135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F74F976-2902-4DF4-9AC0-68BAA872FA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9391" y="4400716"/>
                  <a:ext cx="513566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9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 12"/>
          <p:cNvSpPr/>
          <p:nvPr/>
        </p:nvSpPr>
        <p:spPr>
          <a:xfrm>
            <a:off x="975684" y="1011736"/>
            <a:ext cx="3835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Finite </a:t>
            </a:r>
            <a:r>
              <a:rPr lang="en-US" dirty="0" smtClean="0"/>
              <a:t>size junction 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⟹  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resonant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</a:rPr>
              <a:t>cavity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86B774-33DD-443D-8059-AB6337CB56A4}"/>
              </a:ext>
            </a:extLst>
          </p:cNvPr>
          <p:cNvSpPr txBox="1"/>
          <p:nvPr/>
        </p:nvSpPr>
        <p:spPr>
          <a:xfrm>
            <a:off x="7379193" y="5526424"/>
            <a:ext cx="408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Fiske modes – source </a:t>
            </a:r>
            <a:r>
              <a:rPr lang="en-US" dirty="0" smtClean="0"/>
              <a:t>of structure </a:t>
            </a:r>
            <a:r>
              <a:rPr lang="en-US" dirty="0"/>
              <a:t>in IV’s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330A48-A297-4BE5-9C7B-30A87C23DAE4}"/>
              </a:ext>
            </a:extLst>
          </p:cNvPr>
          <p:cNvSpPr txBox="1"/>
          <p:nvPr/>
        </p:nvSpPr>
        <p:spPr>
          <a:xfrm>
            <a:off x="6099432" y="6170068"/>
            <a:ext cx="552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general, </a:t>
            </a:r>
            <a:r>
              <a:rPr lang="en-US" dirty="0" smtClean="0"/>
              <a:t>complex behavior, subharmonics</a:t>
            </a:r>
            <a:r>
              <a:rPr lang="en-US" dirty="0"/>
              <a:t>, etc.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52E4F7-E02B-4206-8690-19E767E5A6D2}"/>
              </a:ext>
            </a:extLst>
          </p:cNvPr>
          <p:cNvGrpSpPr/>
          <p:nvPr/>
        </p:nvGrpSpPr>
        <p:grpSpPr>
          <a:xfrm>
            <a:off x="7556954" y="3414231"/>
            <a:ext cx="3586477" cy="2038516"/>
            <a:chOff x="696761" y="999571"/>
            <a:chExt cx="3586477" cy="203851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01E9857-7F92-4C3C-86A7-AF3C7A0F0196}"/>
                </a:ext>
              </a:extLst>
            </p:cNvPr>
            <p:cNvGrpSpPr/>
            <p:nvPr/>
          </p:nvGrpSpPr>
          <p:grpSpPr>
            <a:xfrm>
              <a:off x="696761" y="999571"/>
              <a:ext cx="3189439" cy="1853852"/>
              <a:chOff x="1457717" y="914400"/>
              <a:chExt cx="3051653" cy="1753645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C9EAD4C-D8EE-4DD6-9C7E-022F1FF362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66586" y="914400"/>
                <a:ext cx="0" cy="175364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E97A883E-B470-4ED7-A7D3-2E11E9D938AD}"/>
                  </a:ext>
                </a:extLst>
              </p:cNvPr>
              <p:cNvCxnSpPr/>
              <p:nvPr/>
            </p:nvCxnSpPr>
            <p:spPr>
              <a:xfrm>
                <a:off x="1966586" y="2668045"/>
                <a:ext cx="254278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35A64FD9-F343-46CE-AD24-A7E78653DE3A}"/>
                  </a:ext>
                </a:extLst>
              </p:cNvPr>
              <p:cNvSpPr/>
              <p:nvPr/>
            </p:nvSpPr>
            <p:spPr>
              <a:xfrm rot="10800000" flipH="1">
                <a:off x="1966584" y="1366478"/>
                <a:ext cx="1017736" cy="500994"/>
              </a:xfrm>
              <a:prstGeom prst="arc">
                <a:avLst>
                  <a:gd name="adj1" fmla="val 16200000"/>
                  <a:gd name="adj2" fmla="val 21524043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03ADC4BF-C2C4-4E1E-8E64-3FFEEB3D0B0B}"/>
                  </a:ext>
                </a:extLst>
              </p:cNvPr>
              <p:cNvSpPr/>
              <p:nvPr/>
            </p:nvSpPr>
            <p:spPr>
              <a:xfrm rot="10800000" flipH="1">
                <a:off x="1457717" y="1616975"/>
                <a:ext cx="1017736" cy="500994"/>
              </a:xfrm>
              <a:prstGeom prst="arc">
                <a:avLst>
                  <a:gd name="adj1" fmla="val 16200000"/>
                  <a:gd name="adj2" fmla="val 21524043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A00D5E89-C8D4-4A6F-B832-811EDC832EAB}"/>
                  </a:ext>
                </a:extLst>
              </p:cNvPr>
              <p:cNvSpPr/>
              <p:nvPr/>
            </p:nvSpPr>
            <p:spPr>
              <a:xfrm rot="10800000" flipH="1">
                <a:off x="2475452" y="1130124"/>
                <a:ext cx="1017736" cy="500994"/>
              </a:xfrm>
              <a:prstGeom prst="arc">
                <a:avLst>
                  <a:gd name="adj1" fmla="val 16200000"/>
                  <a:gd name="adj2" fmla="val 21524043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8B0AB89B-6AE8-48DE-B028-4D4FA3AF238B}"/>
                  </a:ext>
                </a:extLst>
              </p:cNvPr>
              <p:cNvSpPr/>
              <p:nvPr/>
            </p:nvSpPr>
            <p:spPr>
              <a:xfrm rot="10800000" flipH="1">
                <a:off x="2984320" y="1002081"/>
                <a:ext cx="1017736" cy="391587"/>
              </a:xfrm>
              <a:prstGeom prst="arc">
                <a:avLst>
                  <a:gd name="adj1" fmla="val 16200000"/>
                  <a:gd name="adj2" fmla="val 21524043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D8C5949-3730-4AB7-9F72-6A20A7121F87}"/>
                  </a:ext>
                </a:extLst>
              </p:cNvPr>
              <p:cNvCxnSpPr>
                <a:stCxn id="26" idx="2"/>
              </p:cNvCxnSpPr>
              <p:nvPr/>
            </p:nvCxnSpPr>
            <p:spPr>
              <a:xfrm flipV="1">
                <a:off x="4001219" y="1130123"/>
                <a:ext cx="370365" cy="7897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EA090C1-7055-4607-BCBC-B49B284CB1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66583" y="2117969"/>
                <a:ext cx="1" cy="55007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F4B5BB-F7C8-479B-AA8C-3E5A926B9912}"/>
                </a:ext>
              </a:extLst>
            </p:cNvPr>
            <p:cNvSpPr txBox="1"/>
            <p:nvPr/>
          </p:nvSpPr>
          <p:spPr>
            <a:xfrm>
              <a:off x="959826" y="1044318"/>
              <a:ext cx="268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5010EBF-4B1F-4E29-B6D4-EB3109DC9E66}"/>
                </a:ext>
              </a:extLst>
            </p:cNvPr>
            <p:cNvSpPr txBox="1"/>
            <p:nvPr/>
          </p:nvSpPr>
          <p:spPr>
            <a:xfrm>
              <a:off x="3886200" y="2668759"/>
              <a:ext cx="397038" cy="369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009379" y="640545"/>
            <a:ext cx="5606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Josephson </a:t>
            </a:r>
            <a:r>
              <a:rPr lang="en-US" dirty="0" smtClean="0"/>
              <a:t>junction </a:t>
            </a:r>
            <a:r>
              <a:rPr lang="en-US" dirty="0"/>
              <a:t>can be regarded as a transmission line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241146" y="1225933"/>
            <a:ext cx="1518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magnetic field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297236" y="6095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electric field 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8793590" y="479373"/>
                <a:ext cx="81996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~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590" y="479373"/>
                <a:ext cx="819968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8793590" y="1213293"/>
                <a:ext cx="22367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590" y="1213293"/>
                <a:ext cx="223670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8725033" y="1596848"/>
                <a:ext cx="2150717" cy="7060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033" y="1596848"/>
                <a:ext cx="2150717" cy="7060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684362" y="210353"/>
            <a:ext cx="2058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(2) Resonant modes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468676" y="1854651"/>
            <a:ext cx="908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405820" y="2552014"/>
                <a:ext cx="3540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V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Josephson </a:t>
                </a:r>
                <a:r>
                  <a:rPr lang="en-US" dirty="0"/>
                  <a:t>oscillator </a:t>
                </a:r>
                <a:r>
                  <a:rPr lang="en-US" dirty="0" smtClean="0"/>
                  <a:t>harmonics</a:t>
                </a:r>
                <a:endParaRPr lang="en-US" dirty="0"/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20" y="2552014"/>
                <a:ext cx="3540200" cy="369332"/>
              </a:xfrm>
              <a:prstGeom prst="rect">
                <a:avLst/>
              </a:prstGeom>
              <a:blipFill>
                <a:blip r:embed="rId7"/>
                <a:stretch>
                  <a:fillRect l="-1552" t="-10000" r="-8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4057551" y="2360552"/>
                <a:ext cx="1622304" cy="750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𝑒𝑉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551" y="2360552"/>
                <a:ext cx="1622304" cy="7508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4126246" y="4006300"/>
                <a:ext cx="1700209" cy="624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246" y="4006300"/>
                <a:ext cx="1700209" cy="6241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684362" y="3307123"/>
            <a:ext cx="2596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Characteristic </a:t>
            </a:r>
            <a:r>
              <a:rPr lang="en-US" dirty="0" smtClean="0"/>
              <a:t>wavelength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905506" y="4192640"/>
                <a:ext cx="312528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Resonances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06" y="4192640"/>
                <a:ext cx="3125289" cy="369332"/>
              </a:xfrm>
              <a:prstGeom prst="rect">
                <a:avLst/>
              </a:prstGeom>
              <a:blipFill>
                <a:blip r:embed="rId10"/>
                <a:stretch>
                  <a:fillRect l="-175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4126246" y="3278121"/>
                <a:ext cx="7164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246" y="3278121"/>
                <a:ext cx="71647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5277824" y="3315683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824" y="3315683"/>
                <a:ext cx="41068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8647293" y="2685050"/>
            <a:ext cx="1405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4734358" y="3187283"/>
                <a:ext cx="501740" cy="626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358" y="3187283"/>
                <a:ext cx="501740" cy="6261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5618097" y="3213044"/>
                <a:ext cx="631198" cy="625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𝑒𝑉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097" y="3213044"/>
                <a:ext cx="631198" cy="6253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/>
              <p:cNvSpPr/>
              <p:nvPr/>
            </p:nvSpPr>
            <p:spPr>
              <a:xfrm>
                <a:off x="6185299" y="3270423"/>
                <a:ext cx="41710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299" y="3270423"/>
                <a:ext cx="417102" cy="6127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929111" y="4991639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Self-resonant, large amplitude rf oscillations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cause </a:t>
                </a:r>
                <a:r>
                  <a:rPr lang="en-US" dirty="0"/>
                  <a:t>steps in IV as for external </a:t>
                </a:r>
                <a:r>
                  <a:rPr lang="en-US" dirty="0" smtClean="0"/>
                  <a:t>applied voltages</a:t>
                </a:r>
                <a:endParaRPr lang="en-US" dirty="0"/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1" y="4991639"/>
                <a:ext cx="6096000" cy="646331"/>
              </a:xfrm>
              <a:prstGeom prst="rect">
                <a:avLst/>
              </a:prstGeom>
              <a:blipFill>
                <a:blip r:embed="rId16"/>
                <a:stretch>
                  <a:fillRect l="-800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7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92ABEE-926E-4402-92FE-DBC3265A5E42}"/>
              </a:ext>
            </a:extLst>
          </p:cNvPr>
          <p:cNvSpPr txBox="1"/>
          <p:nvPr/>
        </p:nvSpPr>
        <p:spPr>
          <a:xfrm>
            <a:off x="602725" y="229112"/>
            <a:ext cx="251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Junction noise 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F4735-8B6A-4950-8B42-154A4BF2A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986" y="0"/>
            <a:ext cx="902855" cy="7652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8C236-0D99-4A0C-8006-D39372928546}"/>
              </a:ext>
            </a:extLst>
          </p:cNvPr>
          <p:cNvSpPr txBox="1"/>
          <p:nvPr/>
        </p:nvSpPr>
        <p:spPr>
          <a:xfrm>
            <a:off x="4494615" y="395945"/>
            <a:ext cx="186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 more general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348559-97BC-4ACB-B7DC-B342E2698EA0}"/>
              </a:ext>
            </a:extLst>
          </p:cNvPr>
          <p:cNvSpPr txBox="1"/>
          <p:nvPr/>
        </p:nvSpPr>
        <p:spPr>
          <a:xfrm>
            <a:off x="640098" y="1437310"/>
            <a:ext cx="143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Reminder</a:t>
            </a:r>
            <a:endParaRPr lang="en-US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6C02C-0775-492E-8F42-7AC037E185AA}"/>
              </a:ext>
            </a:extLst>
          </p:cNvPr>
          <p:cNvSpPr txBox="1"/>
          <p:nvPr/>
        </p:nvSpPr>
        <p:spPr>
          <a:xfrm>
            <a:off x="1510093" y="1452858"/>
            <a:ext cx="548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A2711C-32E1-460B-A4C8-1925FA208580}"/>
              </a:ext>
            </a:extLst>
          </p:cNvPr>
          <p:cNvSpPr txBox="1"/>
          <p:nvPr/>
        </p:nvSpPr>
        <p:spPr>
          <a:xfrm>
            <a:off x="3559743" y="2120821"/>
            <a:ext cx="291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auto-correlation function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F8A083-59B6-4B45-A1D2-750CE837F2F7}"/>
              </a:ext>
            </a:extLst>
          </p:cNvPr>
          <p:cNvCxnSpPr>
            <a:cxnSpLocks/>
          </p:cNvCxnSpPr>
          <p:nvPr/>
        </p:nvCxnSpPr>
        <p:spPr>
          <a:xfrm flipH="1" flipV="1">
            <a:off x="4134001" y="1845924"/>
            <a:ext cx="5772" cy="3738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FFAF4A8-1F06-4D3B-B9BE-5DD3F5B6AA67}"/>
              </a:ext>
            </a:extLst>
          </p:cNvPr>
          <p:cNvGrpSpPr/>
          <p:nvPr/>
        </p:nvGrpSpPr>
        <p:grpSpPr>
          <a:xfrm>
            <a:off x="7182860" y="452822"/>
            <a:ext cx="3787254" cy="1951630"/>
            <a:chOff x="655092" y="3480179"/>
            <a:chExt cx="3787254" cy="1951630"/>
          </a:xfrm>
        </p:grpSpPr>
        <p:pic>
          <p:nvPicPr>
            <p:cNvPr id="10" name="Picture 9" descr="A group of chain&#10;&#10;Description automatically generated">
              <a:extLst>
                <a:ext uri="{FF2B5EF4-FFF2-40B4-BE49-F238E27FC236}">
                  <a16:creationId xmlns:a16="http://schemas.microsoft.com/office/drawing/2014/main" id="{5D7070E5-78EE-42E3-B15B-35FAAA4B3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651" y="3971169"/>
              <a:ext cx="2825086" cy="928706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ECB60C9-C33D-4A3D-B6A2-3D4D2B11B7E7}"/>
                </a:ext>
              </a:extLst>
            </p:cNvPr>
            <p:cNvCxnSpPr/>
            <p:nvPr/>
          </p:nvCxnSpPr>
          <p:spPr>
            <a:xfrm flipV="1">
              <a:off x="1214651" y="3480179"/>
              <a:ext cx="0" cy="19516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FC8F561-EC52-42EC-8429-22E9DC8D99D1}"/>
                </a:ext>
              </a:extLst>
            </p:cNvPr>
            <p:cNvCxnSpPr>
              <a:cxnSpLocks/>
            </p:cNvCxnSpPr>
            <p:nvPr/>
          </p:nvCxnSpPr>
          <p:spPr>
            <a:xfrm>
              <a:off x="1214651" y="4435522"/>
              <a:ext cx="282508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9F95EA1-0445-4846-8B96-CBDA46324229}"/>
                </a:ext>
              </a:extLst>
            </p:cNvPr>
            <p:cNvCxnSpPr/>
            <p:nvPr/>
          </p:nvCxnSpPr>
          <p:spPr>
            <a:xfrm>
              <a:off x="2374710" y="3712191"/>
              <a:ext cx="0" cy="2589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8769A5E-4DF6-4F83-A70C-F60E14E88576}"/>
                </a:ext>
              </a:extLst>
            </p:cNvPr>
            <p:cNvCxnSpPr>
              <a:cxnSpLocks/>
            </p:cNvCxnSpPr>
            <p:nvPr/>
          </p:nvCxnSpPr>
          <p:spPr>
            <a:xfrm>
              <a:off x="3057099" y="3712191"/>
              <a:ext cx="0" cy="49781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86E5EA3-37EC-4D9B-BB7E-14B2A156A6E0}"/>
                </a:ext>
              </a:extLst>
            </p:cNvPr>
            <p:cNvCxnSpPr/>
            <p:nvPr/>
          </p:nvCxnSpPr>
          <p:spPr>
            <a:xfrm>
              <a:off x="2374710" y="3841680"/>
              <a:ext cx="68238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39B8AA7-FD58-45E5-90B7-AE55C392991C}"/>
                    </a:ext>
                  </a:extLst>
                </p:cNvPr>
                <p:cNvSpPr txBox="1"/>
                <p:nvPr/>
              </p:nvSpPr>
              <p:spPr>
                <a:xfrm>
                  <a:off x="2593074" y="3691346"/>
                  <a:ext cx="245659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39B8AA7-FD58-45E5-90B7-AE55C39299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3074" y="3691346"/>
                  <a:ext cx="245659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1B3EB8-7B4C-49A7-957D-065FEBA14EBD}"/>
                </a:ext>
              </a:extLst>
            </p:cNvPr>
            <p:cNvSpPr txBox="1"/>
            <p:nvPr/>
          </p:nvSpPr>
          <p:spPr>
            <a:xfrm>
              <a:off x="4060209" y="4250856"/>
              <a:ext cx="382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C7437B-2DDE-4D2D-9A9A-12B163978E38}"/>
                </a:ext>
              </a:extLst>
            </p:cNvPr>
            <p:cNvSpPr txBox="1"/>
            <p:nvPr/>
          </p:nvSpPr>
          <p:spPr>
            <a:xfrm>
              <a:off x="655092" y="3691346"/>
              <a:ext cx="600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V(t)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BD5C49C-C1D5-4074-81F0-A42DB082A216}"/>
              </a:ext>
            </a:extLst>
          </p:cNvPr>
          <p:cNvSpPr txBox="1"/>
          <p:nvPr/>
        </p:nvSpPr>
        <p:spPr>
          <a:xfrm>
            <a:off x="250713" y="5785523"/>
            <a:ext cx="808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647315" y="282347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2831892" y="957001"/>
                <a:ext cx="28424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power </a:t>
                </a:r>
                <a:r>
                  <a:rPr lang="en-US" dirty="0" smtClean="0"/>
                  <a:t>spectral </a:t>
                </a:r>
                <a:r>
                  <a:rPr lang="en-US" dirty="0"/>
                  <a:t>density</a:t>
                </a: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892" y="957001"/>
                <a:ext cx="2842445" cy="369332"/>
              </a:xfrm>
              <a:prstGeom prst="rect">
                <a:avLst/>
              </a:prstGeom>
              <a:blipFill>
                <a:blip r:embed="rId7"/>
                <a:stretch>
                  <a:fillRect t="-9836" r="-128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2312658" y="1350067"/>
                <a:ext cx="3965957" cy="689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658" y="1350067"/>
                <a:ext cx="3965957" cy="6899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2189555" y="2657814"/>
                <a:ext cx="2220030" cy="739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555" y="2657814"/>
                <a:ext cx="2220030" cy="739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5030274" y="2788784"/>
                <a:ext cx="14132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units: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274" y="2788784"/>
                <a:ext cx="1413272" cy="369332"/>
              </a:xfrm>
              <a:prstGeom prst="rect">
                <a:avLst/>
              </a:prstGeom>
              <a:blipFill>
                <a:blip r:embed="rId10"/>
                <a:stretch>
                  <a:fillRect l="-3448" t="-116393" r="-26293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955871" y="3790998"/>
            <a:ext cx="3719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 will consider many types of noise: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283184" y="4325295"/>
            <a:ext cx="1642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  White noise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3451642" y="4305537"/>
                <a:ext cx="1450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/>
                  <a:t> = constant</a:t>
                </a: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642" y="4305537"/>
                <a:ext cx="1450910" cy="369332"/>
              </a:xfrm>
              <a:prstGeom prst="rect">
                <a:avLst/>
              </a:prstGeom>
              <a:blipFill>
                <a:blip r:embed="rId11"/>
                <a:stretch>
                  <a:fillRect t="-8197" r="-378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1283184" y="4792163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  Shot noise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3451642" y="4772405"/>
                <a:ext cx="1450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/>
                  <a:t> = constant</a:t>
                </a: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642" y="4772405"/>
                <a:ext cx="1450910" cy="369332"/>
              </a:xfrm>
              <a:prstGeom prst="rect">
                <a:avLst/>
              </a:prstGeom>
              <a:blipFill>
                <a:blip r:embed="rId12"/>
                <a:stretch>
                  <a:fillRect t="-10000" r="-378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/>
          <p:cNvSpPr/>
          <p:nvPr/>
        </p:nvSpPr>
        <p:spPr>
          <a:xfrm>
            <a:off x="1283184" y="5293514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  1/f noise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3451642" y="5273756"/>
                <a:ext cx="9201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~ 1/f</a:t>
                </a:r>
                <a:endParaRPr lang="en-US" dirty="0"/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642" y="5273756"/>
                <a:ext cx="920124" cy="369332"/>
              </a:xfrm>
              <a:prstGeom prst="rect">
                <a:avLst/>
              </a:prstGeom>
              <a:blipFill>
                <a:blip r:embed="rId13"/>
                <a:stretch>
                  <a:fillRect t="-8197" r="-529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1283184" y="6216844"/>
            <a:ext cx="20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5.  Quantum noise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3522744" y="6170871"/>
                <a:ext cx="7133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~ f</a:t>
                </a:r>
                <a:endParaRPr lang="en-US" dirty="0"/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44" y="6170871"/>
                <a:ext cx="713337" cy="369332"/>
              </a:xfrm>
              <a:prstGeom prst="rect">
                <a:avLst/>
              </a:prstGeom>
              <a:blipFill>
                <a:blip r:embed="rId14"/>
                <a:stretch>
                  <a:fillRect t="-8197" r="-598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/>
          <p:cNvSpPr/>
          <p:nvPr/>
        </p:nvSpPr>
        <p:spPr>
          <a:xfrm>
            <a:off x="1258722" y="5749976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4.  Chaos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312096" y="6181757"/>
            <a:ext cx="6220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Talk about this with SQUIDs --- set the quantum limit for </a:t>
            </a:r>
            <a:r>
              <a:rPr lang="en-US" dirty="0" err="1" smtClean="0"/>
              <a:t>detction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2D12BD-5364-4A29-8C7B-1F2F788E9D2C}"/>
              </a:ext>
            </a:extLst>
          </p:cNvPr>
          <p:cNvGrpSpPr/>
          <p:nvPr/>
        </p:nvGrpSpPr>
        <p:grpSpPr>
          <a:xfrm>
            <a:off x="543259" y="1441892"/>
            <a:ext cx="2567164" cy="1432692"/>
            <a:chOff x="655092" y="7861433"/>
            <a:chExt cx="2567164" cy="143269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96F8ED4-1A3B-41DE-B5B6-7FC0FFE86C69}"/>
                </a:ext>
              </a:extLst>
            </p:cNvPr>
            <p:cNvGrpSpPr/>
            <p:nvPr/>
          </p:nvGrpSpPr>
          <p:grpSpPr>
            <a:xfrm>
              <a:off x="655092" y="8021878"/>
              <a:ext cx="2567164" cy="1272247"/>
              <a:chOff x="655092" y="8021878"/>
              <a:chExt cx="2567164" cy="127224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0A9F7AC-221B-4562-B17B-3A0483CA17D9}"/>
                  </a:ext>
                </a:extLst>
              </p:cNvPr>
              <p:cNvGrpSpPr/>
              <p:nvPr/>
            </p:nvGrpSpPr>
            <p:grpSpPr>
              <a:xfrm>
                <a:off x="805218" y="8021878"/>
                <a:ext cx="2417038" cy="1272247"/>
                <a:chOff x="805218" y="8021878"/>
                <a:chExt cx="2417038" cy="1272247"/>
              </a:xfrm>
            </p:grpSpPr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8CF934F6-89A4-4D68-968D-04D0B5E96D64}"/>
                    </a:ext>
                  </a:extLst>
                </p:cNvPr>
                <p:cNvCxnSpPr/>
                <p:nvPr/>
              </p:nvCxnSpPr>
              <p:spPr>
                <a:xfrm>
                  <a:off x="805218" y="9294125"/>
                  <a:ext cx="203351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2FD5A1D2-1DBA-41FC-94C5-57B7F5FA0771}"/>
                    </a:ext>
                  </a:extLst>
                </p:cNvPr>
                <p:cNvCxnSpPr/>
                <p:nvPr/>
              </p:nvCxnSpPr>
              <p:spPr>
                <a:xfrm flipV="1">
                  <a:off x="1815152" y="8188657"/>
                  <a:ext cx="0" cy="109728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: Rounded Corners 33">
                  <a:extLst>
                    <a:ext uri="{FF2B5EF4-FFF2-40B4-BE49-F238E27FC236}">
                      <a16:creationId xmlns:a16="http://schemas.microsoft.com/office/drawing/2014/main" id="{73FE8375-BDFA-4390-AE4F-7F0212D47FBD}"/>
                    </a:ext>
                  </a:extLst>
                </p:cNvPr>
                <p:cNvSpPr/>
                <p:nvPr/>
              </p:nvSpPr>
              <p:spPr>
                <a:xfrm>
                  <a:off x="1856109" y="8188656"/>
                  <a:ext cx="1188720" cy="1047859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E690A11-F693-43CF-9E2F-DC1CD0C5DB9F}"/>
                    </a:ext>
                  </a:extLst>
                </p:cNvPr>
                <p:cNvSpPr/>
                <p:nvPr/>
              </p:nvSpPr>
              <p:spPr>
                <a:xfrm>
                  <a:off x="1856109" y="8021878"/>
                  <a:ext cx="1229675" cy="4004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11F8774-2B23-49F6-8344-FE9FEEB50955}"/>
                    </a:ext>
                  </a:extLst>
                </p:cNvPr>
                <p:cNvSpPr/>
                <p:nvPr/>
              </p:nvSpPr>
              <p:spPr>
                <a:xfrm>
                  <a:off x="2558955" y="8066874"/>
                  <a:ext cx="663301" cy="11887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: Rounded Corners 37">
                <a:extLst>
                  <a:ext uri="{FF2B5EF4-FFF2-40B4-BE49-F238E27FC236}">
                    <a16:creationId xmlns:a16="http://schemas.microsoft.com/office/drawing/2014/main" id="{11DA65A8-5ABB-4F4C-894F-9FF96C9F2C1A}"/>
                  </a:ext>
                </a:extLst>
              </p:cNvPr>
              <p:cNvSpPr/>
              <p:nvPr/>
            </p:nvSpPr>
            <p:spPr>
              <a:xfrm>
                <a:off x="736966" y="8266368"/>
                <a:ext cx="1037230" cy="98922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FE4CC79-C4FC-4804-ADC9-CC338E8654CC}"/>
                  </a:ext>
                </a:extLst>
              </p:cNvPr>
              <p:cNvSpPr/>
              <p:nvPr/>
            </p:nvSpPr>
            <p:spPr>
              <a:xfrm>
                <a:off x="655092" y="8066874"/>
                <a:ext cx="1139582" cy="3883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29C18B2-6D42-497D-A820-F87A97C1EE34}"/>
                  </a:ext>
                </a:extLst>
              </p:cNvPr>
              <p:cNvSpPr/>
              <p:nvPr/>
            </p:nvSpPr>
            <p:spPr>
              <a:xfrm>
                <a:off x="655092" y="8076636"/>
                <a:ext cx="307093" cy="11886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69CE2A6-0D4A-4C9A-9F57-F4B11DCBC1B9}"/>
                    </a:ext>
                  </a:extLst>
                </p:cNvPr>
                <p:cNvSpPr txBox="1"/>
                <p:nvPr/>
              </p:nvSpPr>
              <p:spPr>
                <a:xfrm>
                  <a:off x="1320435" y="7861433"/>
                  <a:ext cx="1071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𝑉𝑉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69CE2A6-0D4A-4C9A-9F57-F4B11DCBC1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0435" y="7861433"/>
                  <a:ext cx="107134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0723FE-0945-4384-A782-59831DB83925}"/>
              </a:ext>
            </a:extLst>
          </p:cNvPr>
          <p:cNvGrpSpPr/>
          <p:nvPr/>
        </p:nvGrpSpPr>
        <p:grpSpPr>
          <a:xfrm>
            <a:off x="3918126" y="1401826"/>
            <a:ext cx="3356761" cy="1632080"/>
            <a:chOff x="3845256" y="7808180"/>
            <a:chExt cx="3356761" cy="163208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2748D1D-5090-4DC4-B80C-9E770D46FE2A}"/>
                </a:ext>
              </a:extLst>
            </p:cNvPr>
            <p:cNvCxnSpPr/>
            <p:nvPr/>
          </p:nvCxnSpPr>
          <p:spPr>
            <a:xfrm flipV="1">
              <a:off x="4039737" y="8168047"/>
              <a:ext cx="0" cy="1097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D1E0D01-0652-4FDD-94CF-3F46B09FB2CD}"/>
                </a:ext>
              </a:extLst>
            </p:cNvPr>
            <p:cNvCxnSpPr/>
            <p:nvPr/>
          </p:nvCxnSpPr>
          <p:spPr>
            <a:xfrm>
              <a:off x="4039737" y="9258641"/>
              <a:ext cx="22245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02AC6D-F638-4B3E-8BA1-2D084DE27A95}"/>
                </a:ext>
              </a:extLst>
            </p:cNvPr>
            <p:cNvCxnSpPr/>
            <p:nvPr/>
          </p:nvCxnSpPr>
          <p:spPr>
            <a:xfrm>
              <a:off x="4039737" y="8636139"/>
              <a:ext cx="18219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90521FD-8788-4731-962F-9F627885AAF3}"/>
                    </a:ext>
                  </a:extLst>
                </p:cNvPr>
                <p:cNvSpPr txBox="1"/>
                <p:nvPr/>
              </p:nvSpPr>
              <p:spPr>
                <a:xfrm>
                  <a:off x="3845256" y="7808180"/>
                  <a:ext cx="4844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90521FD-8788-4731-962F-9F627885AA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5256" y="7808180"/>
                  <a:ext cx="48449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FCA91E-BC3B-419E-9238-C98FC90760C6}"/>
                </a:ext>
              </a:extLst>
            </p:cNvPr>
            <p:cNvSpPr txBox="1"/>
            <p:nvPr/>
          </p:nvSpPr>
          <p:spPr>
            <a:xfrm>
              <a:off x="6264322" y="9070928"/>
              <a:ext cx="218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425DD2-8CA8-4526-A0A0-25EA1B22373F}"/>
                </a:ext>
              </a:extLst>
            </p:cNvPr>
            <p:cNvSpPr txBox="1"/>
            <p:nvPr/>
          </p:nvSpPr>
          <p:spPr>
            <a:xfrm>
              <a:off x="5916291" y="8451473"/>
              <a:ext cx="1285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white </a:t>
              </a:r>
              <a:r>
                <a:rPr lang="en-US" dirty="0" smtClean="0"/>
                <a:t>noise</a:t>
              </a:r>
              <a:endParaRPr 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A828A6D-5290-4925-A231-C33C66CFC130}"/>
                  </a:ext>
                </a:extLst>
              </p:cNvPr>
              <p:cNvSpPr txBox="1"/>
              <p:nvPr/>
            </p:nvSpPr>
            <p:spPr>
              <a:xfrm>
                <a:off x="5369462" y="3237305"/>
                <a:ext cx="42792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Resistor 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𝑇𝑅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A828A6D-5290-4925-A231-C33C66CFC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462" y="3237305"/>
                <a:ext cx="4279254" cy="369332"/>
              </a:xfrm>
              <a:prstGeom prst="rect">
                <a:avLst/>
              </a:prstGeom>
              <a:blipFill>
                <a:blip r:embed="rId11"/>
                <a:stretch>
                  <a:fillRect l="-128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32657CE5-8E01-44C0-BBA4-CF5D66511FCE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/>
            <a:lum contrast="15000"/>
          </a:blip>
          <a:stretch>
            <a:fillRect/>
          </a:stretch>
        </p:blipFill>
        <p:spPr>
          <a:xfrm>
            <a:off x="3982561" y="3129268"/>
            <a:ext cx="1057648" cy="58540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233830" y="2046886"/>
            <a:ext cx="2414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(independent of f)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840779" y="637745"/>
                <a:ext cx="52552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1.  White noise --- random no </a:t>
                </a:r>
                <a:r>
                  <a:rPr lang="en-US" dirty="0"/>
                  <a:t>correlation unless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79" y="637745"/>
                <a:ext cx="5255221" cy="369332"/>
              </a:xfrm>
              <a:prstGeom prst="rect">
                <a:avLst/>
              </a:prstGeom>
              <a:blipFill>
                <a:blip r:embed="rId13"/>
                <a:stretch>
                  <a:fillRect l="-104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754342" y="3237305"/>
            <a:ext cx="1690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“Johnson noise”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FCA91E-BC3B-419E-9238-C98FC90760C6}"/>
              </a:ext>
            </a:extLst>
          </p:cNvPr>
          <p:cNvSpPr txBox="1"/>
          <p:nvPr/>
        </p:nvSpPr>
        <p:spPr>
          <a:xfrm>
            <a:off x="2788335" y="2689918"/>
            <a:ext cx="21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3A0FFB-C8F1-4AF7-87A4-29DBF407E5F1}"/>
              </a:ext>
            </a:extLst>
          </p:cNvPr>
          <p:cNvSpPr txBox="1"/>
          <p:nvPr/>
        </p:nvSpPr>
        <p:spPr>
          <a:xfrm>
            <a:off x="-320309" y="163594"/>
            <a:ext cx="5377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Effects of Thermal Fluctuations on IV’s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12B70A-BC26-4089-A8F9-CA07C70437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l="4287" b="6472"/>
          <a:stretch/>
        </p:blipFill>
        <p:spPr>
          <a:xfrm>
            <a:off x="558418" y="1152864"/>
            <a:ext cx="2743199" cy="1688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79B028-827C-4C75-8CE8-37F30A044D96}"/>
                  </a:ext>
                </a:extLst>
              </p:cNvPr>
              <p:cNvSpPr txBox="1"/>
              <p:nvPr/>
            </p:nvSpPr>
            <p:spPr>
              <a:xfrm>
                <a:off x="258167" y="1812433"/>
                <a:ext cx="3002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79B028-827C-4C75-8CE8-37F30A044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67" y="1812433"/>
                <a:ext cx="30025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3CA962-7E1A-46BA-B906-EB95111F3852}"/>
                  </a:ext>
                </a:extLst>
              </p:cNvPr>
              <p:cNvSpPr txBox="1"/>
              <p:nvPr/>
            </p:nvSpPr>
            <p:spPr>
              <a:xfrm>
                <a:off x="3148083" y="1664235"/>
                <a:ext cx="5186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3CA962-7E1A-46BA-B906-EB95111F3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083" y="1664235"/>
                <a:ext cx="51861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355047B-6340-4AC1-9729-89662E75D660}"/>
              </a:ext>
            </a:extLst>
          </p:cNvPr>
          <p:cNvSpPr txBox="1"/>
          <p:nvPr/>
        </p:nvSpPr>
        <p:spPr>
          <a:xfrm>
            <a:off x="940556" y="783532"/>
            <a:ext cx="197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Current-biased RSJ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E7334-DC28-4E2C-A666-6D0E7F1C3E16}"/>
              </a:ext>
            </a:extLst>
          </p:cNvPr>
          <p:cNvSpPr txBox="1"/>
          <p:nvPr/>
        </p:nvSpPr>
        <p:spPr>
          <a:xfrm>
            <a:off x="4117488" y="1489267"/>
            <a:ext cx="699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Johnson (current) noise in the junction resistance as a contribution to the </a:t>
            </a:r>
            <a:r>
              <a:rPr lang="en-US" dirty="0" smtClean="0"/>
              <a:t>bias current  </a:t>
            </a:r>
            <a:r>
              <a:rPr lang="en-US" dirty="0" smtClean="0">
                <a:sym typeface="Wingdings 3" panose="05040102010807070707" pitchFamily="18" charset="2"/>
              </a:rPr>
              <a:t>   jiggles the sloe of the washboard potential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DBC53F-EE6E-491B-878D-99345466C6FA}"/>
                  </a:ext>
                </a:extLst>
              </p:cNvPr>
              <p:cNvSpPr txBox="1"/>
              <p:nvPr/>
            </p:nvSpPr>
            <p:spPr>
              <a:xfrm>
                <a:off x="3936240" y="2351520"/>
                <a:ext cx="4771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Current noise:</a:t>
                </a: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DBC53F-EE6E-491B-878D-99345466C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40" y="2351520"/>
                <a:ext cx="4771342" cy="369332"/>
              </a:xfrm>
              <a:prstGeom prst="rect">
                <a:avLst/>
              </a:prstGeom>
              <a:blipFill>
                <a:blip r:embed="rId5"/>
                <a:stretch>
                  <a:fillRect l="-115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2D43AA-460F-4D2D-99FC-CA87BDFDD4EA}"/>
                  </a:ext>
                </a:extLst>
              </p:cNvPr>
              <p:cNvSpPr txBox="1"/>
              <p:nvPr/>
            </p:nvSpPr>
            <p:spPr>
              <a:xfrm>
                <a:off x="595329" y="3445328"/>
                <a:ext cx="2200699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STATIC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2D43AA-460F-4D2D-99FC-CA87BDFDD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29" y="3445328"/>
                <a:ext cx="2200699" cy="461665"/>
              </a:xfrm>
              <a:prstGeom prst="rect">
                <a:avLst/>
              </a:prstGeom>
              <a:blipFill>
                <a:blip r:embed="rId6"/>
                <a:stretch>
                  <a:fillRect l="-2479" t="-8974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515B41D-0F57-42E1-A126-2678949AD6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4752" y="3351730"/>
            <a:ext cx="2799394" cy="21228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52C9D6-3A28-4ECD-9EF9-6A77DDF33638}"/>
              </a:ext>
            </a:extLst>
          </p:cNvPr>
          <p:cNvSpPr txBox="1"/>
          <p:nvPr/>
        </p:nvSpPr>
        <p:spPr>
          <a:xfrm>
            <a:off x="2796028" y="5586215"/>
            <a:ext cx="555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 fluctuations can induce transitions over barriers in </a:t>
            </a:r>
            <a:r>
              <a:rPr lang="en-US" dirty="0" smtClean="0"/>
              <a:t>JJ </a:t>
            </a:r>
            <a:r>
              <a:rPr lang="en-US" dirty="0"/>
              <a:t>washboard potential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6133057" y="2193384"/>
                <a:ext cx="763221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057" y="2193384"/>
                <a:ext cx="763221" cy="6164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7732514" y="2293734"/>
                <a:ext cx="14132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units: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514" y="2293734"/>
                <a:ext cx="1413272" cy="369332"/>
              </a:xfrm>
              <a:prstGeom prst="rect">
                <a:avLst/>
              </a:prstGeom>
              <a:blipFill>
                <a:blip r:embed="rId9"/>
                <a:stretch>
                  <a:fillRect l="-3448" t="-116393" r="-25431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9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876</Words>
  <Application>Microsoft Office PowerPoint</Application>
  <PresentationFormat>Widescreen</PresentationFormat>
  <Paragraphs>305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Wingdings 2</vt:lpstr>
      <vt:lpstr>Wingdings 3</vt:lpstr>
      <vt:lpstr>Office Theme</vt:lpstr>
      <vt:lpstr>Graph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Harlingen, Dale J</dc:creator>
  <cp:lastModifiedBy>Van Harlingen, Dale J</cp:lastModifiedBy>
  <cp:revision>41</cp:revision>
  <dcterms:created xsi:type="dcterms:W3CDTF">2019-08-28T19:25:40Z</dcterms:created>
  <dcterms:modified xsi:type="dcterms:W3CDTF">2019-11-01T00:23:36Z</dcterms:modified>
</cp:coreProperties>
</file>